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7"/>
  </p:notesMasterIdLst>
  <p:sldIdLst>
    <p:sldId id="256" r:id="rId2"/>
    <p:sldId id="613" r:id="rId3"/>
    <p:sldId id="598" r:id="rId4"/>
    <p:sldId id="619" r:id="rId5"/>
    <p:sldId id="620" r:id="rId6"/>
    <p:sldId id="627" r:id="rId7"/>
    <p:sldId id="618" r:id="rId8"/>
    <p:sldId id="621" r:id="rId9"/>
    <p:sldId id="622" r:id="rId10"/>
    <p:sldId id="623" r:id="rId11"/>
    <p:sldId id="601" r:id="rId12"/>
    <p:sldId id="626" r:id="rId13"/>
    <p:sldId id="615" r:id="rId14"/>
    <p:sldId id="624" r:id="rId15"/>
    <p:sldId id="616" r:id="rId16"/>
    <p:sldId id="625" r:id="rId17"/>
    <p:sldId id="534" r:id="rId18"/>
    <p:sldId id="588" r:id="rId19"/>
    <p:sldId id="590" r:id="rId20"/>
    <p:sldId id="591" r:id="rId21"/>
    <p:sldId id="628" r:id="rId22"/>
    <p:sldId id="629" r:id="rId23"/>
    <p:sldId id="630" r:id="rId24"/>
    <p:sldId id="632" r:id="rId25"/>
    <p:sldId id="633" r:id="rId2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49F"/>
    <a:srgbClr val="305D94"/>
    <a:srgbClr val="D30000"/>
    <a:srgbClr val="FFFFFF"/>
    <a:srgbClr val="FEF0E4"/>
    <a:srgbClr val="00B050"/>
    <a:srgbClr val="9BBB59"/>
    <a:srgbClr val="FCDDCF"/>
    <a:srgbClr val="D0D8E8"/>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0" autoAdjust="0"/>
    <p:restoredTop sz="88451" autoAdjust="0"/>
  </p:normalViewPr>
  <p:slideViewPr>
    <p:cSldViewPr>
      <p:cViewPr varScale="1">
        <p:scale>
          <a:sx n="130" d="100"/>
          <a:sy n="130" d="100"/>
        </p:scale>
        <p:origin x="1376" y="192"/>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2/7/24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four chairs of increasing size.]</a:t>
            </a:r>
          </a:p>
          <a:p>
            <a:endParaRPr lang="en-US" dirty="0"/>
          </a:p>
          <a:p>
            <a:r>
              <a:rPr lang="en-US" dirty="0"/>
              <a:t>- that giant chair</a:t>
            </a:r>
            <a:r>
              <a:rPr lang="en-US" baseline="0" dirty="0"/>
              <a:t> is internally fragmented!!</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162959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heap with varying sizes of used and free blocks. we have three lists, arbitrarily called small, medium, and large. each list only holds free blocks of a particular range of sizes.]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103326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same histogram from before. the portion from about 32 to about 512 bytes is highlighted.]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308249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big empty area of memory. when we allocate, since everything is the same size, allocation is very quick and easy. and when we deallocate, the holes left by those objects are uniformly sized and easy to reuse.]</a:t>
            </a:r>
          </a:p>
        </p:txBody>
      </p:sp>
      <p:sp>
        <p:nvSpPr>
          <p:cNvPr id="4" name="Slide Number Placeholder 3"/>
          <p:cNvSpPr>
            <a:spLocks noGrp="1"/>
          </p:cNvSpPr>
          <p:nvPr>
            <p:ph type="sldNum" sz="quarter" idx="5"/>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2307961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three cars parallel-parked. they are spaced out by about half a car length between them. a fourth car pulls up and is unable to park, even though there WOULD be enough space if everyone KNEW HOW TO PARK]</a:t>
            </a:r>
          </a:p>
        </p:txBody>
      </p:sp>
      <p:sp>
        <p:nvSpPr>
          <p:cNvPr id="4" name="Slide Number Placeholder 3"/>
          <p:cNvSpPr>
            <a:spLocks noGrp="1"/>
          </p:cNvSpPr>
          <p:nvPr>
            <p:ph type="sldNum" sz="quarter" idx="5"/>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1091701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[diagram: we have some pointer in our program. it points at a particular block on the heap. if we want to move the heap block towards one side, that means we have to change where the pointer points. but there can be an unlimited number of pointers that point to that block.]</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3349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[diagram: now there is an intermediate table of heap pointers. we can have any number of pointers in our program, and they will all point at one entry in the table. when the heap block moves, we only need to update one entry in the table, and all our program's pointers can remain unchanged.]</a:t>
            </a:r>
          </a:p>
          <a:p>
            <a:endParaRPr lang="en-US" baseline="0" dirty="0"/>
          </a:p>
          <a:p>
            <a:r>
              <a:rPr lang="en-US" baseline="0" dirty="0"/>
              <a:t>- it's slower</a:t>
            </a:r>
          </a:p>
          <a:p>
            <a:r>
              <a:rPr lang="en-US" baseline="0" dirty="0"/>
              <a:t>- it requires you to only access the heap through this double-pointer mechanism</a:t>
            </a:r>
          </a:p>
          <a:p>
            <a:r>
              <a:rPr lang="en-US" baseline="0" dirty="0"/>
              <a:t>- you cannot rely on things "staying put" (which is sometimes important)</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2099867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1886982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2278751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2471856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used 100-byte block becomes a free 100-byte block.]</a:t>
            </a:r>
          </a:p>
          <a:p>
            <a:endParaRPr lang="en-US" dirty="0"/>
          </a:p>
          <a:p>
            <a:r>
              <a:rPr lang="en-US" dirty="0"/>
              <a:t>- you just get out</a:t>
            </a:r>
            <a:r>
              <a:rPr lang="en-US" baseline="0" dirty="0"/>
              <a:t> of the chair.</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2121013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even though we have 2 free blocks in a row with &gt;120 bytes of space, we couldn't give it to them.</a:t>
            </a:r>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1638964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coalesce = smoosh all together</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927206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a:t>
            </a:r>
            <a:r>
              <a:rPr lang="en-US" baseline="0" dirty="0"/>
              <a:t> you think about it, if you do this every time you free, you will never have more than 3 free blocks in a row.</a:t>
            </a:r>
          </a:p>
          <a:p>
            <a:pPr marL="171450" indent="-171450">
              <a:buFontTx/>
              <a:buChar char="-"/>
            </a:pPr>
            <a:r>
              <a:rPr lang="en-US" baseline="0" dirty="0"/>
              <a:t>any case where you would have ≥4 blocks, it could only arise if you forgot to coalesce on a previous free.</a:t>
            </a:r>
          </a:p>
          <a:p>
            <a:pPr marL="528066" lvl="1" indent="-171450">
              <a:buFontTx/>
              <a:buChar char="-"/>
            </a:pPr>
            <a:r>
              <a:rPr lang="en-US" baseline="0" dirty="0"/>
              <a:t>after coalescing, there are only single free blocks between used ones.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364344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histogram. it's a log-log plot. the horizontal axis is the size of each allocation in bytes. the vertical axis is how many allocations of that size were made. the distribution is roughly chi-squared, like a bell curve but leaning to the left. most of the allocations are centered around 50 to 500 bytes.]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2605351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4234634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OS – Memory Deallocation</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Coalescing</a:t>
            </a:r>
          </a:p>
        </p:txBody>
      </p:sp>
      <p:sp>
        <p:nvSpPr>
          <p:cNvPr id="3" name="Content Placeholder 2"/>
          <p:cNvSpPr>
            <a:spLocks noGrp="1"/>
          </p:cNvSpPr>
          <p:nvPr>
            <p:ph idx="1"/>
          </p:nvPr>
        </p:nvSpPr>
        <p:spPr>
          <a:xfrm>
            <a:off x="152400" y="495301"/>
            <a:ext cx="8991600" cy="533399"/>
          </a:xfrm>
        </p:spPr>
        <p:txBody>
          <a:bodyPr/>
          <a:lstStyle/>
          <a:p>
            <a:r>
              <a:rPr lang="en-US" dirty="0"/>
              <a:t>if we end up with adjacent free blocks, we can </a:t>
            </a:r>
            <a:r>
              <a:rPr lang="en-US" b="1" dirty="0"/>
              <a:t>coalesce </a:t>
            </a:r>
            <a:r>
              <a:rPr lang="en-US" dirty="0"/>
              <a:t>them.</a:t>
            </a:r>
            <a:endParaRPr lang="en-US" i="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14" name="Arc 13"/>
          <p:cNvSpPr/>
          <p:nvPr/>
        </p:nvSpPr>
        <p:spPr>
          <a:xfrm>
            <a:off x="324941" y="2050658"/>
            <a:ext cx="1752600"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a:off x="2215307" y="2018086"/>
            <a:ext cx="4964673" cy="859264"/>
          </a:xfrm>
          <a:prstGeom prst="arc">
            <a:avLst>
              <a:gd name="adj1" fmla="val 21561851"/>
              <a:gd name="adj2" fmla="val 1080530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941179143"/>
              </p:ext>
            </p:extLst>
          </p:nvPr>
        </p:nvGraphicFramePr>
        <p:xfrm>
          <a:off x="87873" y="1866900"/>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305D94"/>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986237114"/>
              </p:ext>
            </p:extLst>
          </p:nvPr>
        </p:nvGraphicFramePr>
        <p:xfrm>
          <a:off x="682233" y="1872236"/>
          <a:ext cx="6140455" cy="562590"/>
        </p:xfrm>
        <a:graphic>
          <a:graphicData uri="http://schemas.openxmlformats.org/drawingml/2006/table">
            <a:tbl>
              <a:tblPr bandRow="1">
                <a:tableStyleId>{5C22544A-7EE6-4342-B048-85BDC9FD1C3A}</a:tableStyleId>
              </a:tblPr>
              <a:tblGrid>
                <a:gridCol w="6140455">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305D94"/>
                    </a:solidFill>
                  </a:tcPr>
                </a:tc>
                <a:extLst>
                  <a:ext uri="{0D108BD9-81ED-4DB2-BD59-A6C34878D82A}">
                    <a16:rowId xmlns:a16="http://schemas.microsoft.com/office/drawing/2014/main" val="203992041"/>
                  </a:ext>
                </a:extLst>
              </a:tr>
            </a:tbl>
          </a:graphicData>
        </a:graphic>
      </p:graphicFrame>
      <p:sp>
        <p:nvSpPr>
          <p:cNvPr id="13" name="TextBox 12"/>
          <p:cNvSpPr txBox="1"/>
          <p:nvPr/>
        </p:nvSpPr>
        <p:spPr>
          <a:xfrm>
            <a:off x="685800" y="3042880"/>
            <a:ext cx="7924800" cy="1015663"/>
          </a:xfrm>
          <a:prstGeom prst="rect">
            <a:avLst/>
          </a:prstGeom>
          <a:noFill/>
        </p:spPr>
        <p:txBody>
          <a:bodyPr wrap="square" rtlCol="0">
            <a:spAutoFit/>
          </a:bodyPr>
          <a:lstStyle/>
          <a:p>
            <a:r>
              <a:rPr lang="en-US" sz="2000" dirty="0"/>
              <a:t>1. sum the sizes of the two blocks + </a:t>
            </a:r>
            <a:r>
              <a:rPr lang="en-US" sz="2000" b="1" dirty="0" err="1">
                <a:latin typeface="Consolas" panose="020B0609020204030204" pitchFamily="49" charset="0"/>
                <a:cs typeface="Consolas" panose="020B0609020204030204" pitchFamily="49" charset="0"/>
              </a:rPr>
              <a:t>sizeof</a:t>
            </a:r>
            <a:r>
              <a:rPr lang="en-US" sz="2000" b="1" dirty="0">
                <a:latin typeface="Consolas" panose="020B0609020204030204" pitchFamily="49" charset="0"/>
                <a:cs typeface="Consolas" panose="020B0609020204030204" pitchFamily="49" charset="0"/>
              </a:rPr>
              <a:t>(header)</a:t>
            </a:r>
          </a:p>
          <a:p>
            <a:r>
              <a:rPr lang="en-US" sz="2000" dirty="0"/>
              <a:t>2. remove the middle header from the linked list.</a:t>
            </a:r>
          </a:p>
          <a:p>
            <a:r>
              <a:rPr lang="en-US" sz="2000" dirty="0"/>
              <a:t>3. update the first header with the new size.</a:t>
            </a:r>
          </a:p>
        </p:txBody>
      </p:sp>
      <p:grpSp>
        <p:nvGrpSpPr>
          <p:cNvPr id="19" name="Group 18"/>
          <p:cNvGrpSpPr/>
          <p:nvPr/>
        </p:nvGrpSpPr>
        <p:grpSpPr>
          <a:xfrm>
            <a:off x="685800" y="1069217"/>
            <a:ext cx="6128421" cy="804029"/>
            <a:chOff x="2559998" y="1065933"/>
            <a:chExt cx="4238735" cy="804029"/>
          </a:xfrm>
        </p:grpSpPr>
        <p:sp>
          <p:nvSpPr>
            <p:cNvPr id="22" name="Right Brace 21"/>
            <p:cNvSpPr/>
            <p:nvPr/>
          </p:nvSpPr>
          <p:spPr>
            <a:xfrm rot="16200000">
              <a:off x="4495800" y="-432971"/>
              <a:ext cx="367131" cy="4238735"/>
            </a:xfrm>
            <a:prstGeom prst="rightBrace">
              <a:avLst>
                <a:gd name="adj1" fmla="val 34259"/>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4405399" y="1065933"/>
              <a:ext cx="547930" cy="400110"/>
            </a:xfrm>
            <a:prstGeom prst="rect">
              <a:avLst/>
            </a:prstGeom>
            <a:noFill/>
          </p:spPr>
          <p:txBody>
            <a:bodyPr wrap="none" rtlCol="0">
              <a:spAutoFit/>
            </a:bodyPr>
            <a:lstStyle/>
            <a:p>
              <a:pPr algn="ctr"/>
              <a:r>
                <a:rPr lang="en-US" sz="2000" b="1" dirty="0">
                  <a:solidFill>
                    <a:srgbClr val="FF0000"/>
                  </a:solidFill>
                </a:rPr>
                <a:t>146B</a:t>
              </a:r>
            </a:p>
          </p:txBody>
        </p:sp>
      </p:grpSp>
      <p:graphicFrame>
        <p:nvGraphicFramePr>
          <p:cNvPr id="24" name="Table 23"/>
          <p:cNvGraphicFramePr>
            <a:graphicFrameLocks noGrp="1"/>
          </p:cNvGraphicFramePr>
          <p:nvPr>
            <p:extLst>
              <p:ext uri="{D42A27DB-BD31-4B8C-83A1-F6EECF244321}">
                <p14:modId xmlns:p14="http://schemas.microsoft.com/office/powerpoint/2010/main" val="3708206372"/>
              </p:ext>
            </p:extLst>
          </p:nvPr>
        </p:nvGraphicFramePr>
        <p:xfrm>
          <a:off x="87873" y="1871343"/>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146</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sp>
        <p:nvSpPr>
          <p:cNvPr id="25" name="Arc 24"/>
          <p:cNvSpPr/>
          <p:nvPr/>
        </p:nvSpPr>
        <p:spPr>
          <a:xfrm>
            <a:off x="324941" y="1946741"/>
            <a:ext cx="6855039" cy="986959"/>
          </a:xfrm>
          <a:prstGeom prst="arc">
            <a:avLst>
              <a:gd name="adj1" fmla="val 21561851"/>
              <a:gd name="adj2" fmla="val 10805303"/>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31697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3" grpId="0" uiExpand="1" build="p"/>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you have more than two free blocks in a row?</a:t>
            </a:r>
          </a:p>
        </p:txBody>
      </p:sp>
      <p:sp>
        <p:nvSpPr>
          <p:cNvPr id="3" name="Content Placeholder 2"/>
          <p:cNvSpPr>
            <a:spLocks noGrp="1"/>
          </p:cNvSpPr>
          <p:nvPr>
            <p:ph idx="1"/>
          </p:nvPr>
        </p:nvSpPr>
        <p:spPr>
          <a:xfrm>
            <a:off x="152400" y="495301"/>
            <a:ext cx="8991600" cy="533399"/>
          </a:xfrm>
        </p:spPr>
        <p:txBody>
          <a:bodyPr/>
          <a:lstStyle/>
          <a:p>
            <a:r>
              <a:rPr lang="en-US" dirty="0"/>
              <a:t>yep, if you free a block between two free blocks.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045578060"/>
              </p:ext>
            </p:extLst>
          </p:nvPr>
        </p:nvGraphicFramePr>
        <p:xfrm>
          <a:off x="87873" y="1696846"/>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305D94"/>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305D94"/>
                    </a:solidFill>
                  </a:tcPr>
                </a:tc>
                <a:extLst>
                  <a:ext uri="{0D108BD9-81ED-4DB2-BD59-A6C34878D82A}">
                    <a16:rowId xmlns:a16="http://schemas.microsoft.com/office/drawing/2014/main" val="20399204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71771019"/>
              </p:ext>
            </p:extLst>
          </p:nvPr>
        </p:nvGraphicFramePr>
        <p:xfrm>
          <a:off x="2561584" y="1696846"/>
          <a:ext cx="4261104" cy="562590"/>
        </p:xfrm>
        <a:graphic>
          <a:graphicData uri="http://schemas.openxmlformats.org/drawingml/2006/table">
            <a:tbl>
              <a:tblPr bandRow="1">
                <a:tableStyleId>{5C22544A-7EE6-4342-B048-85BDC9FD1C3A}</a:tableStyleId>
              </a:tblPr>
              <a:tblGrid>
                <a:gridCol w="4261104">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sp>
        <p:nvSpPr>
          <p:cNvPr id="10" name="TextBox 9"/>
          <p:cNvSpPr txBox="1"/>
          <p:nvPr/>
        </p:nvSpPr>
        <p:spPr>
          <a:xfrm>
            <a:off x="609600" y="2933700"/>
            <a:ext cx="5181600" cy="400110"/>
          </a:xfrm>
          <a:prstGeom prst="rect">
            <a:avLst/>
          </a:prstGeom>
          <a:noFill/>
        </p:spPr>
        <p:txBody>
          <a:bodyPr wrap="square" rtlCol="0">
            <a:spAutoFit/>
          </a:bodyPr>
          <a:lstStyle/>
          <a:p>
            <a:pPr algn="ctr"/>
            <a:r>
              <a:rPr lang="en-US" sz="2000"/>
              <a:t>but this doesn't have to be a special case.</a:t>
            </a:r>
            <a:endParaRPr lang="en-US" sz="2000" dirty="0"/>
          </a:p>
        </p:txBody>
      </p:sp>
      <p:sp>
        <p:nvSpPr>
          <p:cNvPr id="11" name="TextBox 10"/>
          <p:cNvSpPr txBox="1"/>
          <p:nvPr/>
        </p:nvSpPr>
        <p:spPr>
          <a:xfrm>
            <a:off x="990600" y="3383574"/>
            <a:ext cx="5181600" cy="400110"/>
          </a:xfrm>
          <a:prstGeom prst="rect">
            <a:avLst/>
          </a:prstGeom>
          <a:noFill/>
        </p:spPr>
        <p:txBody>
          <a:bodyPr wrap="square" rtlCol="0">
            <a:spAutoFit/>
          </a:bodyPr>
          <a:lstStyle/>
          <a:p>
            <a:pPr algn="ctr"/>
            <a:r>
              <a:rPr lang="en-US" sz="2000" dirty="0"/>
              <a:t>coalesce the first two</a:t>
            </a:r>
            <a:r>
              <a:rPr lang="mr-IN" sz="2000" dirty="0"/>
              <a:t>…</a:t>
            </a:r>
            <a:endParaRPr lang="en-US" sz="2000" dirty="0"/>
          </a:p>
        </p:txBody>
      </p:sp>
      <p:sp>
        <p:nvSpPr>
          <p:cNvPr id="12" name="TextBox 11"/>
          <p:cNvSpPr txBox="1"/>
          <p:nvPr/>
        </p:nvSpPr>
        <p:spPr>
          <a:xfrm>
            <a:off x="2286000" y="3848873"/>
            <a:ext cx="5181600" cy="400110"/>
          </a:xfrm>
          <a:prstGeom prst="rect">
            <a:avLst/>
          </a:prstGeom>
          <a:noFill/>
        </p:spPr>
        <p:txBody>
          <a:bodyPr wrap="square" rtlCol="0">
            <a:spAutoFit/>
          </a:bodyPr>
          <a:lstStyle/>
          <a:p>
            <a:pPr algn="ctr"/>
            <a:r>
              <a:rPr lang="en-US" sz="2000" dirty="0"/>
              <a:t>and then coalesce that with the third.</a:t>
            </a:r>
          </a:p>
        </p:txBody>
      </p:sp>
      <p:graphicFrame>
        <p:nvGraphicFramePr>
          <p:cNvPr id="19" name="Table 18"/>
          <p:cNvGraphicFramePr>
            <a:graphicFrameLocks noGrp="1"/>
          </p:cNvGraphicFramePr>
          <p:nvPr>
            <p:extLst>
              <p:ext uri="{D42A27DB-BD31-4B8C-83A1-F6EECF244321}">
                <p14:modId xmlns:p14="http://schemas.microsoft.com/office/powerpoint/2010/main" val="3650341541"/>
              </p:ext>
            </p:extLst>
          </p:nvPr>
        </p:nvGraphicFramePr>
        <p:xfrm>
          <a:off x="87873" y="1696846"/>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146</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946388518"/>
              </p:ext>
            </p:extLst>
          </p:nvPr>
        </p:nvGraphicFramePr>
        <p:xfrm>
          <a:off x="682233" y="1696846"/>
          <a:ext cx="6140455" cy="562590"/>
        </p:xfrm>
        <a:graphic>
          <a:graphicData uri="http://schemas.openxmlformats.org/drawingml/2006/table">
            <a:tbl>
              <a:tblPr bandRow="1">
                <a:tableStyleId>{5C22544A-7EE6-4342-B048-85BDC9FD1C3A}</a:tableStyleId>
              </a:tblPr>
              <a:tblGrid>
                <a:gridCol w="6140455">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305D94"/>
                    </a:solidFill>
                  </a:tcPr>
                </a:tc>
                <a:extLst>
                  <a:ext uri="{0D108BD9-81ED-4DB2-BD59-A6C34878D82A}">
                    <a16:rowId xmlns:a16="http://schemas.microsoft.com/office/drawing/2014/main" val="203992041"/>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740919232"/>
              </p:ext>
            </p:extLst>
          </p:nvPr>
        </p:nvGraphicFramePr>
        <p:xfrm>
          <a:off x="87873" y="1696846"/>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202</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127375902"/>
              </p:ext>
            </p:extLst>
          </p:nvPr>
        </p:nvGraphicFramePr>
        <p:xfrm>
          <a:off x="682233" y="1696846"/>
          <a:ext cx="8436367" cy="562590"/>
        </p:xfrm>
        <a:graphic>
          <a:graphicData uri="http://schemas.openxmlformats.org/drawingml/2006/table">
            <a:tbl>
              <a:tblPr bandRow="1">
                <a:tableStyleId>{5C22544A-7EE6-4342-B048-85BDC9FD1C3A}</a:tableStyleId>
              </a:tblPr>
              <a:tblGrid>
                <a:gridCol w="8436367">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305D94"/>
                    </a:solidFill>
                  </a:tcPr>
                </a:tc>
                <a:extLst>
                  <a:ext uri="{0D108BD9-81ED-4DB2-BD59-A6C34878D82A}">
                    <a16:rowId xmlns:a16="http://schemas.microsoft.com/office/drawing/2014/main" val="203992041"/>
                  </a:ext>
                </a:extLst>
              </a:tr>
            </a:tbl>
          </a:graphicData>
        </a:graphic>
      </p:graphicFrame>
    </p:spTree>
    <p:extLst>
      <p:ext uri="{BB962C8B-B14F-4D97-AF65-F5344CB8AC3E}">
        <p14:creationId xmlns:p14="http://schemas.microsoft.com/office/powerpoint/2010/main" val="9597659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P spid="1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Making allocation faster</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8509924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 the.. expected</a:t>
            </a:r>
          </a:p>
        </p:txBody>
      </p:sp>
      <p:sp>
        <p:nvSpPr>
          <p:cNvPr id="3" name="Content Placeholder 2"/>
          <p:cNvSpPr>
            <a:spLocks noGrp="1"/>
          </p:cNvSpPr>
          <p:nvPr>
            <p:ph idx="1"/>
          </p:nvPr>
        </p:nvSpPr>
        <p:spPr/>
        <p:txBody>
          <a:bodyPr/>
          <a:lstStyle/>
          <a:p>
            <a:r>
              <a:rPr lang="en-US" dirty="0"/>
              <a:t>if you graph the </a:t>
            </a:r>
            <a:r>
              <a:rPr lang="en-US" i="1" dirty="0"/>
              <a:t>size</a:t>
            </a:r>
            <a:r>
              <a:rPr lang="en-US" dirty="0"/>
              <a:t> of allocations against the </a:t>
            </a:r>
            <a:r>
              <a:rPr lang="en-US" i="1" dirty="0"/>
              <a:t>frequency</a:t>
            </a:r>
            <a:r>
              <a:rPr lang="en-US" dirty="0"/>
              <a:t> of those allocations (how many blocks of that size are allocated) you get: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grpSp>
        <p:nvGrpSpPr>
          <p:cNvPr id="10" name="Group 9"/>
          <p:cNvGrpSpPr/>
          <p:nvPr/>
        </p:nvGrpSpPr>
        <p:grpSpPr>
          <a:xfrm>
            <a:off x="152400" y="1257300"/>
            <a:ext cx="8780443" cy="3974599"/>
            <a:chOff x="152400" y="1257300"/>
            <a:chExt cx="8780443" cy="3974599"/>
          </a:xfrm>
        </p:grpSpPr>
        <p:pic>
          <p:nvPicPr>
            <p:cNvPr id="8" name="Picture 7"/>
            <p:cNvPicPr>
              <a:picLocks noChangeAspect="1"/>
            </p:cNvPicPr>
            <p:nvPr/>
          </p:nvPicPr>
          <p:blipFill rotWithShape="1">
            <a:blip r:embed="rId3"/>
            <a:srcRect t="10101" r="10046"/>
            <a:stretch/>
          </p:blipFill>
          <p:spPr>
            <a:xfrm>
              <a:off x="152400" y="1257300"/>
              <a:ext cx="7142297" cy="3695438"/>
            </a:xfrm>
            <a:prstGeom prst="rect">
              <a:avLst/>
            </a:prstGeom>
          </p:spPr>
        </p:pic>
        <p:sp>
          <p:nvSpPr>
            <p:cNvPr id="9" name="TextBox 8"/>
            <p:cNvSpPr txBox="1"/>
            <p:nvPr/>
          </p:nvSpPr>
          <p:spPr>
            <a:xfrm>
              <a:off x="246043" y="4893345"/>
              <a:ext cx="8686800" cy="338554"/>
            </a:xfrm>
            <a:prstGeom prst="rect">
              <a:avLst/>
            </a:prstGeom>
            <a:noFill/>
          </p:spPr>
          <p:txBody>
            <a:bodyPr wrap="square" rtlCol="0">
              <a:spAutoFit/>
            </a:bodyPr>
            <a:lstStyle/>
            <a:p>
              <a:pPr algn="ctr"/>
              <a:r>
                <a:rPr lang="en-US" sz="1600" i="1" dirty="0"/>
                <a:t>diagram from http://milianw.de/blog/heaptrack-a-heap-memory-profiler-for-linux</a:t>
              </a:r>
            </a:p>
          </p:txBody>
        </p:sp>
      </p:grpSp>
      <p:sp>
        <p:nvSpPr>
          <p:cNvPr id="11" name="TextBox 10"/>
          <p:cNvSpPr txBox="1"/>
          <p:nvPr/>
        </p:nvSpPr>
        <p:spPr>
          <a:xfrm>
            <a:off x="6019800" y="1266939"/>
            <a:ext cx="2876320" cy="1938992"/>
          </a:xfrm>
          <a:prstGeom prst="rect">
            <a:avLst/>
          </a:prstGeom>
          <a:noFill/>
        </p:spPr>
        <p:txBody>
          <a:bodyPr wrap="square" rtlCol="0">
            <a:spAutoFit/>
          </a:bodyPr>
          <a:lstStyle/>
          <a:p>
            <a:pPr algn="ctr"/>
            <a:r>
              <a:rPr lang="en-US" sz="2000" dirty="0"/>
              <a:t>frequency is </a:t>
            </a:r>
            <a:r>
              <a:rPr lang="en-US" sz="2000" b="1" dirty="0"/>
              <a:t>inversely proportional </a:t>
            </a:r>
            <a:r>
              <a:rPr lang="en-US" sz="2000" dirty="0"/>
              <a:t>to size</a:t>
            </a:r>
          </a:p>
          <a:p>
            <a:pPr algn="ctr"/>
            <a:endParaRPr lang="en-US" sz="2000" dirty="0"/>
          </a:p>
          <a:p>
            <a:pPr algn="ctr"/>
            <a:r>
              <a:rPr lang="en-US" sz="2000" dirty="0"/>
              <a:t>we usually allocate </a:t>
            </a:r>
            <a:r>
              <a:rPr lang="en-US" sz="2000" b="1" dirty="0"/>
              <a:t>lots of little things</a:t>
            </a:r>
            <a:r>
              <a:rPr lang="en-US" sz="2000" dirty="0"/>
              <a:t>, and only a </a:t>
            </a:r>
            <a:r>
              <a:rPr lang="en-US" sz="2000" b="1" dirty="0"/>
              <a:t>few big things</a:t>
            </a:r>
          </a:p>
        </p:txBody>
      </p:sp>
      <p:sp>
        <p:nvSpPr>
          <p:cNvPr id="12" name="TextBox 11"/>
          <p:cNvSpPr txBox="1"/>
          <p:nvPr/>
        </p:nvSpPr>
        <p:spPr>
          <a:xfrm>
            <a:off x="6008937" y="3357140"/>
            <a:ext cx="2876320" cy="461665"/>
          </a:xfrm>
          <a:prstGeom prst="rect">
            <a:avLst/>
          </a:prstGeom>
          <a:noFill/>
        </p:spPr>
        <p:txBody>
          <a:bodyPr wrap="square" rtlCol="0">
            <a:spAutoFit/>
          </a:bodyPr>
          <a:lstStyle/>
          <a:p>
            <a:pPr algn="ctr"/>
            <a:r>
              <a:rPr lang="en-US" sz="1200" i="1" dirty="0"/>
              <a:t>this graph is not universal </a:t>
            </a:r>
            <a:r>
              <a:rPr lang="mr-IN" sz="1200" i="1" dirty="0"/>
              <a:t>–</a:t>
            </a:r>
            <a:r>
              <a:rPr lang="en-US" sz="1200" i="1" dirty="0"/>
              <a:t> but many programs follow similar trends</a:t>
            </a:r>
            <a:endParaRPr lang="en-US" sz="1200" b="1" i="1" dirty="0"/>
          </a:p>
        </p:txBody>
      </p:sp>
    </p:spTree>
    <p:extLst>
      <p:ext uri="{BB962C8B-B14F-4D97-AF65-F5344CB8AC3E}">
        <p14:creationId xmlns:p14="http://schemas.microsoft.com/office/powerpoint/2010/main" val="14558742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Musical chairs</a:t>
            </a:r>
          </a:p>
        </p:txBody>
      </p:sp>
      <p:sp>
        <p:nvSpPr>
          <p:cNvPr id="3" name="Content Placeholder 2"/>
          <p:cNvSpPr>
            <a:spLocks noGrp="1"/>
          </p:cNvSpPr>
          <p:nvPr>
            <p:ph idx="1"/>
          </p:nvPr>
        </p:nvSpPr>
        <p:spPr>
          <a:xfrm>
            <a:off x="152400" y="495301"/>
            <a:ext cx="8991600" cy="439209"/>
          </a:xfrm>
        </p:spPr>
        <p:txBody>
          <a:bodyPr/>
          <a:lstStyle/>
          <a:p>
            <a:r>
              <a:rPr lang="en-US" dirty="0"/>
              <a:t>think of it like</a:t>
            </a:r>
            <a:r>
              <a:rPr lang="mr-IN" dirty="0"/>
              <a:t>…</a:t>
            </a:r>
            <a:r>
              <a:rPr lang="en-US" dirty="0"/>
              <a:t> chairs of different sizes.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pic>
        <p:nvPicPr>
          <p:cNvPr id="1028" name="Picture 4" descr="mage result for kid's c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0446" y="4332456"/>
            <a:ext cx="1074174" cy="1074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a:stretch>
            <a:fillRect/>
          </a:stretch>
        </p:blipFill>
        <p:spPr>
          <a:xfrm>
            <a:off x="2699322" y="3837834"/>
            <a:ext cx="1141310" cy="1611261"/>
          </a:xfrm>
          <a:prstGeom prst="rect">
            <a:avLst/>
          </a:prstGeom>
        </p:spPr>
      </p:pic>
      <p:pic>
        <p:nvPicPr>
          <p:cNvPr id="1030" name="Picture 6" descr="mage result for armchai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2267" y="3772563"/>
            <a:ext cx="175260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ge result for huge chai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4867" y="818167"/>
            <a:ext cx="3276600" cy="463092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7452" y="998004"/>
            <a:ext cx="5183739" cy="2246769"/>
          </a:xfrm>
          <a:prstGeom prst="rect">
            <a:avLst/>
          </a:prstGeom>
          <a:noFill/>
        </p:spPr>
        <p:txBody>
          <a:bodyPr wrap="square" rtlCol="0">
            <a:spAutoFit/>
          </a:bodyPr>
          <a:lstStyle/>
          <a:p>
            <a:pPr algn="ctr"/>
            <a:r>
              <a:rPr lang="en-US" sz="2000" dirty="0"/>
              <a:t>if someone small (a kid?) wants a chair, which chairs do we even </a:t>
            </a:r>
            <a:r>
              <a:rPr lang="en-US" sz="2000" i="1" dirty="0"/>
              <a:t>care about?</a:t>
            </a:r>
          </a:p>
          <a:p>
            <a:pPr algn="ctr"/>
            <a:endParaRPr lang="en-US" sz="2000" b="1" i="1" dirty="0"/>
          </a:p>
          <a:p>
            <a:pPr algn="ctr"/>
            <a:r>
              <a:rPr lang="en-US" sz="2000" b="1" dirty="0"/>
              <a:t>the tiny chair.</a:t>
            </a:r>
          </a:p>
          <a:p>
            <a:pPr algn="ctr"/>
            <a:endParaRPr lang="en-US" sz="2000" b="1" dirty="0"/>
          </a:p>
          <a:p>
            <a:pPr algn="ctr"/>
            <a:r>
              <a:rPr lang="en-US" sz="2000" dirty="0"/>
              <a:t>why bother looking at chairs that you </a:t>
            </a:r>
            <a:r>
              <a:rPr lang="en-US" sz="2000" i="1" dirty="0"/>
              <a:t>know</a:t>
            </a:r>
            <a:r>
              <a:rPr lang="en-US" sz="2000" dirty="0"/>
              <a:t> are the wrong size?</a:t>
            </a:r>
          </a:p>
        </p:txBody>
      </p:sp>
    </p:spTree>
    <p:extLst>
      <p:ext uri="{BB962C8B-B14F-4D97-AF65-F5344CB8AC3E}">
        <p14:creationId xmlns:p14="http://schemas.microsoft.com/office/powerpoint/2010/main" val="15120662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Quick-fit</a:t>
            </a:r>
          </a:p>
        </p:txBody>
      </p:sp>
      <p:sp>
        <p:nvSpPr>
          <p:cNvPr id="3" name="Content Placeholder 2"/>
          <p:cNvSpPr>
            <a:spLocks noGrp="1"/>
          </p:cNvSpPr>
          <p:nvPr>
            <p:ph idx="1"/>
          </p:nvPr>
        </p:nvSpPr>
        <p:spPr>
          <a:xfrm>
            <a:off x="152400" y="495301"/>
            <a:ext cx="8991600" cy="914399"/>
          </a:xfrm>
        </p:spPr>
        <p:txBody>
          <a:bodyPr/>
          <a:lstStyle/>
          <a:p>
            <a:r>
              <a:rPr lang="en-US" dirty="0"/>
              <a:t>instead of using a </a:t>
            </a:r>
            <a:r>
              <a:rPr lang="en-US" i="1" dirty="0"/>
              <a:t>single</a:t>
            </a:r>
            <a:r>
              <a:rPr lang="en-US" dirty="0"/>
              <a:t> linked list for the </a:t>
            </a:r>
            <a:r>
              <a:rPr lang="en-US" i="1" dirty="0"/>
              <a:t>whole </a:t>
            </a:r>
            <a:r>
              <a:rPr lang="en-US" dirty="0"/>
              <a:t>heap....</a:t>
            </a:r>
          </a:p>
          <a:p>
            <a:r>
              <a:rPr lang="en-US" dirty="0"/>
              <a:t>let's have </a:t>
            </a:r>
            <a:r>
              <a:rPr lang="en-US" b="1" dirty="0"/>
              <a:t>multiple lists, based on size.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grpSp>
        <p:nvGrpSpPr>
          <p:cNvPr id="33" name="Group 32"/>
          <p:cNvGrpSpPr/>
          <p:nvPr/>
        </p:nvGrpSpPr>
        <p:grpSpPr>
          <a:xfrm>
            <a:off x="254000" y="1317095"/>
            <a:ext cx="8686800" cy="762001"/>
            <a:chOff x="228600" y="1028699"/>
            <a:chExt cx="8686800" cy="762001"/>
          </a:xfrm>
        </p:grpSpPr>
        <p:sp>
          <p:nvSpPr>
            <p:cNvPr id="34" name="Rectangle 33"/>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28600" y="1028699"/>
              <a:ext cx="152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6" name="Rectangle 35"/>
            <p:cNvSpPr/>
            <p:nvPr/>
          </p:nvSpPr>
          <p:spPr>
            <a:xfrm>
              <a:off x="914400" y="1028700"/>
              <a:ext cx="6096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Rectangle 36"/>
            <p:cNvSpPr/>
            <p:nvPr/>
          </p:nvSpPr>
          <p:spPr>
            <a:xfrm>
              <a:off x="1600200" y="1028700"/>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8" name="Rectangle 37"/>
            <p:cNvSpPr/>
            <p:nvPr/>
          </p:nvSpPr>
          <p:spPr>
            <a:xfrm>
              <a:off x="34290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9" name="Rectangle 38"/>
            <p:cNvSpPr/>
            <p:nvPr/>
          </p:nvSpPr>
          <p:spPr>
            <a:xfrm>
              <a:off x="39624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0" name="Rectangle 39"/>
            <p:cNvSpPr/>
            <p:nvPr/>
          </p:nvSpPr>
          <p:spPr>
            <a:xfrm>
              <a:off x="44958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1" name="Rectangle 40"/>
            <p:cNvSpPr/>
            <p:nvPr/>
          </p:nvSpPr>
          <p:spPr>
            <a:xfrm>
              <a:off x="50292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Rectangle 41"/>
            <p:cNvSpPr/>
            <p:nvPr/>
          </p:nvSpPr>
          <p:spPr>
            <a:xfrm>
              <a:off x="7086600" y="1028700"/>
              <a:ext cx="16002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4" name="TextBox 3"/>
          <p:cNvSpPr txBox="1"/>
          <p:nvPr/>
        </p:nvSpPr>
        <p:spPr>
          <a:xfrm>
            <a:off x="1840984" y="2681373"/>
            <a:ext cx="1061766" cy="400110"/>
          </a:xfrm>
          <a:prstGeom prst="rect">
            <a:avLst/>
          </a:prstGeom>
          <a:noFill/>
        </p:spPr>
        <p:txBody>
          <a:bodyPr wrap="none" rtlCol="0">
            <a:spAutoFit/>
          </a:bodyPr>
          <a:lstStyle/>
          <a:p>
            <a:r>
              <a:rPr lang="en-US" sz="2000" b="1" dirty="0">
                <a:solidFill>
                  <a:srgbClr val="FF0000"/>
                </a:solidFill>
              </a:rPr>
              <a:t>"small"</a:t>
            </a:r>
          </a:p>
        </p:txBody>
      </p:sp>
      <p:sp>
        <p:nvSpPr>
          <p:cNvPr id="43" name="Arc 42"/>
          <p:cNvSpPr/>
          <p:nvPr/>
        </p:nvSpPr>
        <p:spPr>
          <a:xfrm>
            <a:off x="1587500" y="1708237"/>
            <a:ext cx="2298700" cy="694060"/>
          </a:xfrm>
          <a:prstGeom prst="arc">
            <a:avLst>
              <a:gd name="adj1" fmla="val 141736"/>
              <a:gd name="adj2" fmla="val 1068603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Arc 43"/>
          <p:cNvSpPr/>
          <p:nvPr/>
        </p:nvSpPr>
        <p:spPr>
          <a:xfrm>
            <a:off x="3886200" y="1708237"/>
            <a:ext cx="508000" cy="694060"/>
          </a:xfrm>
          <a:prstGeom prst="arc">
            <a:avLst>
              <a:gd name="adj1" fmla="val 141736"/>
              <a:gd name="adj2" fmla="val 1068603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Arc 44"/>
          <p:cNvSpPr/>
          <p:nvPr/>
        </p:nvSpPr>
        <p:spPr>
          <a:xfrm>
            <a:off x="4445000" y="1708237"/>
            <a:ext cx="482600" cy="694060"/>
          </a:xfrm>
          <a:prstGeom prst="arc">
            <a:avLst>
              <a:gd name="adj1" fmla="val 141736"/>
              <a:gd name="adj2" fmla="val 1068603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Arc 46"/>
          <p:cNvSpPr/>
          <p:nvPr/>
        </p:nvSpPr>
        <p:spPr>
          <a:xfrm>
            <a:off x="4978400" y="1678604"/>
            <a:ext cx="3860800" cy="874096"/>
          </a:xfrm>
          <a:prstGeom prst="arc">
            <a:avLst>
              <a:gd name="adj1" fmla="val 21549158"/>
              <a:gd name="adj2" fmla="val 10852678"/>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Arc 47"/>
          <p:cNvSpPr/>
          <p:nvPr/>
        </p:nvSpPr>
        <p:spPr>
          <a:xfrm flipH="1">
            <a:off x="1581293" y="1311422"/>
            <a:ext cx="673100" cy="1608460"/>
          </a:xfrm>
          <a:prstGeom prst="arc">
            <a:avLst>
              <a:gd name="adj1" fmla="val 141736"/>
              <a:gd name="adj2" fmla="val 5498045"/>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TextBox 49"/>
          <p:cNvSpPr txBox="1"/>
          <p:nvPr/>
        </p:nvSpPr>
        <p:spPr>
          <a:xfrm>
            <a:off x="1840984" y="3058727"/>
            <a:ext cx="1435008" cy="400110"/>
          </a:xfrm>
          <a:prstGeom prst="rect">
            <a:avLst/>
          </a:prstGeom>
          <a:noFill/>
        </p:spPr>
        <p:txBody>
          <a:bodyPr wrap="none" rtlCol="0">
            <a:spAutoFit/>
          </a:bodyPr>
          <a:lstStyle/>
          <a:p>
            <a:r>
              <a:rPr lang="en-US" sz="2000" b="1" dirty="0">
                <a:solidFill>
                  <a:srgbClr val="00B050"/>
                </a:solidFill>
              </a:rPr>
              <a:t>"medium"</a:t>
            </a:r>
          </a:p>
        </p:txBody>
      </p:sp>
      <p:sp>
        <p:nvSpPr>
          <p:cNvPr id="51" name="Arc 50"/>
          <p:cNvSpPr/>
          <p:nvPr/>
        </p:nvSpPr>
        <p:spPr>
          <a:xfrm flipH="1">
            <a:off x="511715" y="1286508"/>
            <a:ext cx="2618691" cy="1951991"/>
          </a:xfrm>
          <a:prstGeom prst="arc">
            <a:avLst>
              <a:gd name="adj1" fmla="val 21106192"/>
              <a:gd name="adj2" fmla="val 5656511"/>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Arc 51"/>
          <p:cNvSpPr/>
          <p:nvPr/>
        </p:nvSpPr>
        <p:spPr>
          <a:xfrm>
            <a:off x="691634" y="1688776"/>
            <a:ext cx="2298700" cy="863924"/>
          </a:xfrm>
          <a:prstGeom prst="arc">
            <a:avLst>
              <a:gd name="adj1" fmla="val 21480269"/>
              <a:gd name="adj2" fmla="val 10838522"/>
            </a:avLst>
          </a:prstGeom>
          <a:ln w="38100">
            <a:solidFill>
              <a:srgbClr val="00B05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TextBox 52"/>
          <p:cNvSpPr txBox="1"/>
          <p:nvPr/>
        </p:nvSpPr>
        <p:spPr>
          <a:xfrm>
            <a:off x="1840984" y="3458837"/>
            <a:ext cx="1037656" cy="400110"/>
          </a:xfrm>
          <a:prstGeom prst="rect">
            <a:avLst/>
          </a:prstGeom>
          <a:noFill/>
        </p:spPr>
        <p:txBody>
          <a:bodyPr wrap="none" rtlCol="0">
            <a:spAutoFit/>
          </a:bodyPr>
          <a:lstStyle/>
          <a:p>
            <a:r>
              <a:rPr lang="en-US" sz="2000" b="1" dirty="0">
                <a:solidFill>
                  <a:srgbClr val="0070C0"/>
                </a:solidFill>
              </a:rPr>
              <a:t>"large"</a:t>
            </a:r>
          </a:p>
        </p:txBody>
      </p:sp>
      <p:sp>
        <p:nvSpPr>
          <p:cNvPr id="54" name="Arc 53"/>
          <p:cNvSpPr/>
          <p:nvPr/>
        </p:nvSpPr>
        <p:spPr>
          <a:xfrm>
            <a:off x="304800" y="800100"/>
            <a:ext cx="5257800" cy="2876729"/>
          </a:xfrm>
          <a:prstGeom prst="arc">
            <a:avLst>
              <a:gd name="adj1" fmla="val 21396559"/>
              <a:gd name="adj2" fmla="val 5656511"/>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TextBox 54"/>
          <p:cNvSpPr txBox="1"/>
          <p:nvPr/>
        </p:nvSpPr>
        <p:spPr>
          <a:xfrm>
            <a:off x="3655461" y="3724775"/>
            <a:ext cx="5183739" cy="400110"/>
          </a:xfrm>
          <a:prstGeom prst="rect">
            <a:avLst/>
          </a:prstGeom>
          <a:noFill/>
        </p:spPr>
        <p:txBody>
          <a:bodyPr wrap="square" rtlCol="0">
            <a:spAutoFit/>
          </a:bodyPr>
          <a:lstStyle/>
          <a:p>
            <a:pPr algn="ctr"/>
            <a:r>
              <a:rPr lang="en-US" sz="2000" dirty="0"/>
              <a:t>now if someone asks for a big block</a:t>
            </a:r>
            <a:r>
              <a:rPr lang="mr-IN" sz="2000" dirty="0"/>
              <a:t>…</a:t>
            </a:r>
            <a:endParaRPr lang="en-US" sz="2000" dirty="0"/>
          </a:p>
        </p:txBody>
      </p:sp>
      <p:sp>
        <p:nvSpPr>
          <p:cNvPr id="56" name="TextBox 55"/>
          <p:cNvSpPr txBox="1"/>
          <p:nvPr/>
        </p:nvSpPr>
        <p:spPr>
          <a:xfrm>
            <a:off x="3663928" y="4152107"/>
            <a:ext cx="5183739" cy="400110"/>
          </a:xfrm>
          <a:prstGeom prst="rect">
            <a:avLst/>
          </a:prstGeom>
          <a:noFill/>
        </p:spPr>
        <p:txBody>
          <a:bodyPr wrap="square" rtlCol="0">
            <a:spAutoFit/>
          </a:bodyPr>
          <a:lstStyle/>
          <a:p>
            <a:pPr algn="ctr"/>
            <a:r>
              <a:rPr lang="en-US" sz="2000" b="1" dirty="0"/>
              <a:t>it's right there.</a:t>
            </a:r>
          </a:p>
        </p:txBody>
      </p:sp>
    </p:spTree>
    <p:extLst>
      <p:ext uri="{BB962C8B-B14F-4D97-AF65-F5344CB8AC3E}">
        <p14:creationId xmlns:p14="http://schemas.microsoft.com/office/powerpoint/2010/main" val="4502155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5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3" grpId="1" animBg="1"/>
      <p:bldP spid="44" grpId="1" animBg="1"/>
      <p:bldP spid="45" grpId="1" animBg="1"/>
      <p:bldP spid="47" grpId="1" animBg="1"/>
      <p:bldP spid="48" grpId="1" animBg="1"/>
      <p:bldP spid="50" grpId="0"/>
      <p:bldP spid="51" grpId="1" animBg="1"/>
      <p:bldP spid="52" grpId="1" animBg="1"/>
      <p:bldP spid="53" grpId="0"/>
      <p:bldP spid="54" grpId="1" animBg="1"/>
      <p:bldP spid="55" grpId="0" build="p"/>
      <p:bldP spid="5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Throw it in the bin</a:t>
            </a:r>
          </a:p>
        </p:txBody>
      </p:sp>
      <p:sp>
        <p:nvSpPr>
          <p:cNvPr id="3" name="Content Placeholder 2"/>
          <p:cNvSpPr>
            <a:spLocks noGrp="1"/>
          </p:cNvSpPr>
          <p:nvPr>
            <p:ph idx="1"/>
          </p:nvPr>
        </p:nvSpPr>
        <p:spPr/>
        <p:txBody>
          <a:bodyPr/>
          <a:lstStyle/>
          <a:p>
            <a:r>
              <a:rPr lang="en-US" dirty="0"/>
              <a:t>a quick-fit scheme keeps </a:t>
            </a:r>
            <a:r>
              <a:rPr lang="en-US" b="1" dirty="0"/>
              <a:t>several</a:t>
            </a:r>
            <a:r>
              <a:rPr lang="en-US" dirty="0"/>
              <a:t> </a:t>
            </a:r>
            <a:r>
              <a:rPr lang="en-US" b="1" dirty="0"/>
              <a:t>bins</a:t>
            </a:r>
            <a:r>
              <a:rPr lang="en-US" dirty="0"/>
              <a:t> of varying sizes</a:t>
            </a:r>
          </a:p>
          <a:p>
            <a:pPr lvl="1"/>
            <a:r>
              <a:rPr lang="en-US" dirty="0"/>
              <a:t>maybe based on powers of 2</a:t>
            </a:r>
          </a:p>
          <a:p>
            <a:pPr lvl="1"/>
            <a:r>
              <a:rPr lang="en-US" dirty="0"/>
              <a:t>maybe linearly spaced</a:t>
            </a:r>
          </a:p>
          <a:p>
            <a:pPr lvl="1"/>
            <a:r>
              <a:rPr lang="en-US" dirty="0"/>
              <a:t>who knows</a:t>
            </a:r>
          </a:p>
          <a:p>
            <a:r>
              <a:rPr lang="en-US" dirty="0"/>
              <a:t>you can think of each bin as a "set of free blocks in that size range"</a:t>
            </a:r>
          </a:p>
          <a:p>
            <a:r>
              <a:rPr lang="en-US" dirty="0"/>
              <a:t>allocation becomes much faster, as we can immediately know if there's a block of the "right" size</a:t>
            </a:r>
          </a:p>
          <a:p>
            <a:r>
              <a:rPr lang="en-US" dirty="0"/>
              <a:t>on </a:t>
            </a:r>
            <a:r>
              <a:rPr lang="en-US" b="1" dirty="0"/>
              <a:t>deallocation</a:t>
            </a:r>
            <a:r>
              <a:rPr lang="en-US" dirty="0"/>
              <a:t>, we insert the newly-freed block into the right bin</a:t>
            </a:r>
          </a:p>
          <a:p>
            <a:r>
              <a:rPr lang="en-US" dirty="0"/>
              <a:t>this is a pretty cool time-space tradeoff!</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spTree>
    <p:extLst>
      <p:ext uri="{BB962C8B-B14F-4D97-AF65-F5344CB8AC3E}">
        <p14:creationId xmlns:p14="http://schemas.microsoft.com/office/powerpoint/2010/main" val="41591082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Memory Pooling</a:t>
            </a:r>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327115381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 the.. expected</a:t>
            </a:r>
          </a:p>
        </p:txBody>
      </p:sp>
      <p:sp>
        <p:nvSpPr>
          <p:cNvPr id="3" name="Content Placeholder 2"/>
          <p:cNvSpPr>
            <a:spLocks noGrp="1"/>
          </p:cNvSpPr>
          <p:nvPr>
            <p:ph idx="1"/>
          </p:nvPr>
        </p:nvSpPr>
        <p:spPr>
          <a:xfrm>
            <a:off x="152400" y="495301"/>
            <a:ext cx="8763000" cy="609599"/>
          </a:xfrm>
        </p:spPr>
        <p:txBody>
          <a:bodyPr/>
          <a:lstStyle/>
          <a:p>
            <a:r>
              <a:rPr lang="en-US" dirty="0"/>
              <a:t>this graph again</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pSp>
        <p:nvGrpSpPr>
          <p:cNvPr id="7" name="Group 6"/>
          <p:cNvGrpSpPr/>
          <p:nvPr/>
        </p:nvGrpSpPr>
        <p:grpSpPr>
          <a:xfrm>
            <a:off x="152400" y="1028700"/>
            <a:ext cx="8780443" cy="4203199"/>
            <a:chOff x="152400" y="1028700"/>
            <a:chExt cx="8780443" cy="4203199"/>
          </a:xfrm>
        </p:grpSpPr>
        <p:pic>
          <p:nvPicPr>
            <p:cNvPr id="8" name="Picture 7"/>
            <p:cNvPicPr>
              <a:picLocks noChangeAspect="1"/>
            </p:cNvPicPr>
            <p:nvPr/>
          </p:nvPicPr>
          <p:blipFill rotWithShape="1">
            <a:blip r:embed="rId3"/>
            <a:srcRect t="10101" r="10046"/>
            <a:stretch/>
          </p:blipFill>
          <p:spPr>
            <a:xfrm>
              <a:off x="152400" y="1028700"/>
              <a:ext cx="7584120" cy="3924038"/>
            </a:xfrm>
            <a:prstGeom prst="rect">
              <a:avLst/>
            </a:prstGeom>
          </p:spPr>
        </p:pic>
        <p:sp>
          <p:nvSpPr>
            <p:cNvPr id="9" name="TextBox 8"/>
            <p:cNvSpPr txBox="1"/>
            <p:nvPr/>
          </p:nvSpPr>
          <p:spPr>
            <a:xfrm>
              <a:off x="246043" y="4893345"/>
              <a:ext cx="8686800" cy="338554"/>
            </a:xfrm>
            <a:prstGeom prst="rect">
              <a:avLst/>
            </a:prstGeom>
            <a:noFill/>
          </p:spPr>
          <p:txBody>
            <a:bodyPr wrap="square" rtlCol="0">
              <a:spAutoFit/>
            </a:bodyPr>
            <a:lstStyle/>
            <a:p>
              <a:pPr algn="ctr"/>
              <a:r>
                <a:rPr lang="en-US" sz="1600" i="1" dirty="0"/>
                <a:t>diagram from http://milianw.de/blog/heaptrack-a-heap-memory-profiler-for-linux</a:t>
              </a:r>
            </a:p>
          </p:txBody>
        </p:sp>
      </p:grpSp>
      <p:sp>
        <p:nvSpPr>
          <p:cNvPr id="10" name="Rectangle 9"/>
          <p:cNvSpPr/>
          <p:nvPr/>
        </p:nvSpPr>
        <p:spPr>
          <a:xfrm>
            <a:off x="3200400" y="952500"/>
            <a:ext cx="1066800" cy="3657600"/>
          </a:xfrm>
          <a:prstGeom prst="rect">
            <a:avLst/>
          </a:prstGeom>
          <a:solidFill>
            <a:srgbClr val="9BBB59">
              <a:alpha val="50196"/>
            </a:srgb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1" name="TextBox 10"/>
          <p:cNvSpPr txBox="1"/>
          <p:nvPr/>
        </p:nvSpPr>
        <p:spPr>
          <a:xfrm>
            <a:off x="4712623" y="495300"/>
            <a:ext cx="4207681" cy="1631216"/>
          </a:xfrm>
          <a:prstGeom prst="rect">
            <a:avLst/>
          </a:prstGeom>
          <a:noFill/>
        </p:spPr>
        <p:txBody>
          <a:bodyPr wrap="square" rtlCol="0">
            <a:spAutoFit/>
          </a:bodyPr>
          <a:lstStyle/>
          <a:p>
            <a:pPr algn="ctr"/>
            <a:r>
              <a:rPr lang="en-US" sz="2000" dirty="0"/>
              <a:t>the vast majority of our allocations are in this size range (for this program, about 32~512 bytes).</a:t>
            </a:r>
          </a:p>
          <a:p>
            <a:pPr algn="ctr"/>
            <a:endParaRPr lang="en-US" sz="2000" b="1" dirty="0"/>
          </a:p>
          <a:p>
            <a:pPr algn="ctr"/>
            <a:r>
              <a:rPr lang="en-US" sz="2000" b="1" dirty="0"/>
              <a:t>so why don’t we plan ahead?</a:t>
            </a:r>
          </a:p>
        </p:txBody>
      </p:sp>
    </p:spTree>
    <p:extLst>
      <p:ext uri="{BB962C8B-B14F-4D97-AF65-F5344CB8AC3E}">
        <p14:creationId xmlns:p14="http://schemas.microsoft.com/office/powerpoint/2010/main" val="8920601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Adult swim (animated)</a:t>
            </a:r>
          </a:p>
        </p:txBody>
      </p:sp>
      <p:sp>
        <p:nvSpPr>
          <p:cNvPr id="3" name="Content Placeholder 2"/>
          <p:cNvSpPr>
            <a:spLocks noGrp="1"/>
          </p:cNvSpPr>
          <p:nvPr>
            <p:ph idx="1"/>
          </p:nvPr>
        </p:nvSpPr>
        <p:spPr/>
        <p:txBody>
          <a:bodyPr/>
          <a:lstStyle/>
          <a:p>
            <a:r>
              <a:rPr lang="en-US" dirty="0"/>
              <a:t>if our program is going to need 10,000 128-byte objects, let’s just </a:t>
            </a:r>
            <a:r>
              <a:rPr lang="en-US" b="1" dirty="0" err="1"/>
              <a:t>preallocate</a:t>
            </a:r>
            <a:r>
              <a:rPr lang="en-US" b="1" dirty="0"/>
              <a:t> 1.28MB of space</a:t>
            </a:r>
            <a:r>
              <a:rPr lang="en-US" dirty="0"/>
              <a:t> </a:t>
            </a:r>
            <a:r>
              <a:rPr lang="mr-IN" dirty="0"/>
              <a:t>–</a:t>
            </a:r>
            <a:r>
              <a:rPr lang="en-US" dirty="0"/>
              <a:t> we call this a </a:t>
            </a:r>
            <a:r>
              <a:rPr lang="en-US" b="1" dirty="0"/>
              <a:t>pool</a:t>
            </a:r>
          </a:p>
          <a:p>
            <a:r>
              <a:rPr lang="en-US" dirty="0"/>
              <a:t>we can very quickly slice new allocations off the pool</a:t>
            </a:r>
          </a:p>
          <a:p>
            <a:endParaRPr lang="en-US" dirty="0"/>
          </a:p>
          <a:p>
            <a:endParaRPr lang="en-US" dirty="0"/>
          </a:p>
          <a:p>
            <a:endParaRPr lang="en-US" dirty="0"/>
          </a:p>
          <a:p>
            <a:r>
              <a:rPr lang="en-US" dirty="0"/>
              <a:t>when objects are deleted, this leaves perfectly-sized holes</a:t>
            </a:r>
          </a:p>
          <a:p>
            <a:pPr lvl="1"/>
            <a:r>
              <a:rPr lang="en-US" dirty="0"/>
              <a:t>which means external fragmentation is effectively </a:t>
            </a:r>
            <a:r>
              <a:rPr lang="en-US" b="1" dirty="0"/>
              <a:t>eliminated!</a:t>
            </a:r>
            <a:endParaRPr lang="en-US" dirty="0"/>
          </a:p>
          <a:p>
            <a:r>
              <a:rPr lang="en-US" b="1" dirty="0"/>
              <a:t>several pools</a:t>
            </a:r>
            <a:r>
              <a:rPr lang="en-US" dirty="0"/>
              <a:t> paired with a </a:t>
            </a:r>
            <a:r>
              <a:rPr lang="en-US" b="1" dirty="0"/>
              <a:t>quick-fit</a:t>
            </a:r>
            <a:r>
              <a:rPr lang="en-US" dirty="0"/>
              <a:t> allocator can be </a:t>
            </a:r>
            <a:r>
              <a:rPr lang="en-US" i="1" dirty="0"/>
              <a:t>really</a:t>
            </a:r>
            <a:r>
              <a:rPr lang="en-US" dirty="0"/>
              <a:t> fast.</a:t>
            </a:r>
          </a:p>
          <a:p>
            <a:pPr lvl="1"/>
            <a:r>
              <a:rPr lang="en-US" dirty="0"/>
              <a:t>but what’s the downside?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19</a:t>
            </a:fld>
            <a:endParaRPr lang="en-US"/>
          </a:p>
        </p:txBody>
      </p:sp>
      <p:sp>
        <p:nvSpPr>
          <p:cNvPr id="7" name="Rectangle 6"/>
          <p:cNvSpPr/>
          <p:nvPr/>
        </p:nvSpPr>
        <p:spPr>
          <a:xfrm>
            <a:off x="228600" y="17145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381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533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685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8382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990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1143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Rectangle 15"/>
          <p:cNvSpPr/>
          <p:nvPr/>
        </p:nvSpPr>
        <p:spPr>
          <a:xfrm>
            <a:off x="1295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7" name="Rectangle 16"/>
          <p:cNvSpPr/>
          <p:nvPr/>
        </p:nvSpPr>
        <p:spPr>
          <a:xfrm>
            <a:off x="1447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p:nvSpPr>
        <p:spPr>
          <a:xfrm>
            <a:off x="1600200" y="1714982"/>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Rectangle 18"/>
          <p:cNvSpPr/>
          <p:nvPr/>
        </p:nvSpPr>
        <p:spPr>
          <a:xfrm>
            <a:off x="1752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Rectangle 19"/>
          <p:cNvSpPr/>
          <p:nvPr/>
        </p:nvSpPr>
        <p:spPr>
          <a:xfrm>
            <a:off x="1905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Rectangle 20"/>
          <p:cNvSpPr/>
          <p:nvPr/>
        </p:nvSpPr>
        <p:spPr>
          <a:xfrm>
            <a:off x="2057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Rectangle 21"/>
          <p:cNvSpPr/>
          <p:nvPr/>
        </p:nvSpPr>
        <p:spPr>
          <a:xfrm>
            <a:off x="2209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Rectangle 22"/>
          <p:cNvSpPr/>
          <p:nvPr/>
        </p:nvSpPr>
        <p:spPr>
          <a:xfrm>
            <a:off x="23622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Rectangle 23"/>
          <p:cNvSpPr/>
          <p:nvPr/>
        </p:nvSpPr>
        <p:spPr>
          <a:xfrm>
            <a:off x="2514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5" name="Rectangle 24"/>
          <p:cNvSpPr/>
          <p:nvPr/>
        </p:nvSpPr>
        <p:spPr>
          <a:xfrm>
            <a:off x="2667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Rectangle 25"/>
          <p:cNvSpPr/>
          <p:nvPr/>
        </p:nvSpPr>
        <p:spPr>
          <a:xfrm>
            <a:off x="2819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7" name="Rectangle 26"/>
          <p:cNvSpPr/>
          <p:nvPr/>
        </p:nvSpPr>
        <p:spPr>
          <a:xfrm>
            <a:off x="2971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8" name="Rectangle 27"/>
          <p:cNvSpPr/>
          <p:nvPr/>
        </p:nvSpPr>
        <p:spPr>
          <a:xfrm>
            <a:off x="31242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9" name="Rectangle 28"/>
          <p:cNvSpPr/>
          <p:nvPr/>
        </p:nvSpPr>
        <p:spPr>
          <a:xfrm>
            <a:off x="3276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0" name="Rectangle 29"/>
          <p:cNvSpPr/>
          <p:nvPr/>
        </p:nvSpPr>
        <p:spPr>
          <a:xfrm>
            <a:off x="3429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Rectangle 30"/>
          <p:cNvSpPr/>
          <p:nvPr/>
        </p:nvSpPr>
        <p:spPr>
          <a:xfrm>
            <a:off x="3581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2" name="Rectangle 31"/>
          <p:cNvSpPr/>
          <p:nvPr/>
        </p:nvSpPr>
        <p:spPr>
          <a:xfrm>
            <a:off x="3733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3" name="Rectangle 32"/>
          <p:cNvSpPr/>
          <p:nvPr/>
        </p:nvSpPr>
        <p:spPr>
          <a:xfrm>
            <a:off x="38862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4" name="Rectangle 33"/>
          <p:cNvSpPr/>
          <p:nvPr/>
        </p:nvSpPr>
        <p:spPr>
          <a:xfrm>
            <a:off x="40386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5" name="Rectangle 34"/>
          <p:cNvSpPr/>
          <p:nvPr/>
        </p:nvSpPr>
        <p:spPr>
          <a:xfrm>
            <a:off x="41910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6" name="Rectangle 35"/>
          <p:cNvSpPr/>
          <p:nvPr/>
        </p:nvSpPr>
        <p:spPr>
          <a:xfrm>
            <a:off x="43434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7" name="Rectangle 36"/>
          <p:cNvSpPr/>
          <p:nvPr/>
        </p:nvSpPr>
        <p:spPr>
          <a:xfrm>
            <a:off x="44958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8" name="Rectangle 37"/>
          <p:cNvSpPr/>
          <p:nvPr/>
        </p:nvSpPr>
        <p:spPr>
          <a:xfrm>
            <a:off x="4648200" y="1714500"/>
            <a:ext cx="152400" cy="762000"/>
          </a:xfrm>
          <a:prstGeom prst="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6" name="Rectangle 65"/>
          <p:cNvSpPr/>
          <p:nvPr/>
        </p:nvSpPr>
        <p:spPr>
          <a:xfrm>
            <a:off x="381000" y="1714500"/>
            <a:ext cx="152400" cy="762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7" name="Rectangle 66"/>
          <p:cNvSpPr/>
          <p:nvPr/>
        </p:nvSpPr>
        <p:spPr>
          <a:xfrm>
            <a:off x="685800" y="1714500"/>
            <a:ext cx="152400" cy="762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8" name="Rectangle 67"/>
          <p:cNvSpPr/>
          <p:nvPr/>
        </p:nvSpPr>
        <p:spPr>
          <a:xfrm>
            <a:off x="1752600" y="1714500"/>
            <a:ext cx="152400" cy="762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9" name="Rectangle 68"/>
          <p:cNvSpPr/>
          <p:nvPr/>
        </p:nvSpPr>
        <p:spPr>
          <a:xfrm>
            <a:off x="2819400" y="1714500"/>
            <a:ext cx="152400" cy="762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0" name="Rectangle 69"/>
          <p:cNvSpPr/>
          <p:nvPr/>
        </p:nvSpPr>
        <p:spPr>
          <a:xfrm>
            <a:off x="4191000" y="1714500"/>
            <a:ext cx="152400" cy="762000"/>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10800000" scaled="1"/>
            <a:tileRect/>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53919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50"/>
                                  </p:stCondLst>
                                  <p:childTnLst>
                                    <p:set>
                                      <p:cBhvr>
                                        <p:cTn id="25" dur="1" fill="hold">
                                          <p:stCondLst>
                                            <p:cond delay="0"/>
                                          </p:stCondLst>
                                        </p:cTn>
                                        <p:tgtEl>
                                          <p:spTgt spid="10"/>
                                        </p:tgtEl>
                                        <p:attrNameLst>
                                          <p:attrName>style.visibility</p:attrName>
                                        </p:attrNameLst>
                                      </p:cBhvr>
                                      <p:to>
                                        <p:strVal val="visible"/>
                                      </p:to>
                                    </p:set>
                                  </p:childTnLst>
                                </p:cTn>
                              </p:par>
                            </p:childTnLst>
                          </p:cTn>
                        </p:par>
                        <p:par>
                          <p:cTn id="26" fill="hold">
                            <p:stCondLst>
                              <p:cond delay="50"/>
                            </p:stCondLst>
                            <p:childTnLst>
                              <p:par>
                                <p:cTn id="27" presetID="1" presetClass="entr" presetSubtype="0" fill="hold" grpId="0" nodeType="afterEffect">
                                  <p:stCondLst>
                                    <p:cond delay="50"/>
                                  </p:stCondLst>
                                  <p:childTnLst>
                                    <p:set>
                                      <p:cBhvr>
                                        <p:cTn id="28" dur="1" fill="hold">
                                          <p:stCondLst>
                                            <p:cond delay="0"/>
                                          </p:stCondLst>
                                        </p:cTn>
                                        <p:tgtEl>
                                          <p:spTgt spid="11"/>
                                        </p:tgtEl>
                                        <p:attrNameLst>
                                          <p:attrName>style.visibility</p:attrName>
                                        </p:attrNameLst>
                                      </p:cBhvr>
                                      <p:to>
                                        <p:strVal val="visible"/>
                                      </p:to>
                                    </p:set>
                                  </p:childTnLst>
                                </p:cTn>
                              </p:par>
                            </p:childTnLst>
                          </p:cTn>
                        </p:par>
                        <p:par>
                          <p:cTn id="29" fill="hold">
                            <p:stCondLst>
                              <p:cond delay="100"/>
                            </p:stCondLst>
                            <p:childTnLst>
                              <p:par>
                                <p:cTn id="30" presetID="1" presetClass="entr" presetSubtype="0" fill="hold" grpId="0" nodeType="afterEffect">
                                  <p:stCondLst>
                                    <p:cond delay="50"/>
                                  </p:stCondLst>
                                  <p:childTnLst>
                                    <p:set>
                                      <p:cBhvr>
                                        <p:cTn id="31" dur="1" fill="hold">
                                          <p:stCondLst>
                                            <p:cond delay="0"/>
                                          </p:stCondLst>
                                        </p:cTn>
                                        <p:tgtEl>
                                          <p:spTgt spid="12"/>
                                        </p:tgtEl>
                                        <p:attrNameLst>
                                          <p:attrName>style.visibility</p:attrName>
                                        </p:attrNameLst>
                                      </p:cBhvr>
                                      <p:to>
                                        <p:strVal val="visible"/>
                                      </p:to>
                                    </p:set>
                                  </p:childTnLst>
                                </p:cTn>
                              </p:par>
                            </p:childTnLst>
                          </p:cTn>
                        </p:par>
                        <p:par>
                          <p:cTn id="32" fill="hold">
                            <p:stCondLst>
                              <p:cond delay="150"/>
                            </p:stCondLst>
                            <p:childTnLst>
                              <p:par>
                                <p:cTn id="33" presetID="1" presetClass="entr" presetSubtype="0" fill="hold" grpId="0" nodeType="afterEffect">
                                  <p:stCondLst>
                                    <p:cond delay="50"/>
                                  </p:stCondLst>
                                  <p:childTnLst>
                                    <p:set>
                                      <p:cBhvr>
                                        <p:cTn id="34" dur="1" fill="hold">
                                          <p:stCondLst>
                                            <p:cond delay="0"/>
                                          </p:stCondLst>
                                        </p:cTn>
                                        <p:tgtEl>
                                          <p:spTgt spid="13"/>
                                        </p:tgtEl>
                                        <p:attrNameLst>
                                          <p:attrName>style.visibility</p:attrName>
                                        </p:attrNameLst>
                                      </p:cBhvr>
                                      <p:to>
                                        <p:strVal val="visible"/>
                                      </p:to>
                                    </p:set>
                                  </p:childTnLst>
                                </p:cTn>
                              </p:par>
                            </p:childTnLst>
                          </p:cTn>
                        </p:par>
                        <p:par>
                          <p:cTn id="35" fill="hold">
                            <p:stCondLst>
                              <p:cond delay="200"/>
                            </p:stCondLst>
                            <p:childTnLst>
                              <p:par>
                                <p:cTn id="36" presetID="1" presetClass="entr" presetSubtype="0" fill="hold" grpId="0" nodeType="afterEffect">
                                  <p:stCondLst>
                                    <p:cond delay="50"/>
                                  </p:stCondLst>
                                  <p:childTnLst>
                                    <p:set>
                                      <p:cBhvr>
                                        <p:cTn id="37" dur="1" fill="hold">
                                          <p:stCondLst>
                                            <p:cond delay="0"/>
                                          </p:stCondLst>
                                        </p:cTn>
                                        <p:tgtEl>
                                          <p:spTgt spid="15"/>
                                        </p:tgtEl>
                                        <p:attrNameLst>
                                          <p:attrName>style.visibility</p:attrName>
                                        </p:attrNameLst>
                                      </p:cBhvr>
                                      <p:to>
                                        <p:strVal val="visible"/>
                                      </p:to>
                                    </p:set>
                                  </p:childTnLst>
                                </p:cTn>
                              </p:par>
                            </p:childTnLst>
                          </p:cTn>
                        </p:par>
                        <p:par>
                          <p:cTn id="38" fill="hold">
                            <p:stCondLst>
                              <p:cond delay="250"/>
                            </p:stCondLst>
                            <p:childTnLst>
                              <p:par>
                                <p:cTn id="39" presetID="1" presetClass="entr" presetSubtype="0" fill="hold" grpId="0" nodeType="afterEffect">
                                  <p:stCondLst>
                                    <p:cond delay="50"/>
                                  </p:stCondLst>
                                  <p:childTnLst>
                                    <p:set>
                                      <p:cBhvr>
                                        <p:cTn id="40" dur="1" fill="hold">
                                          <p:stCondLst>
                                            <p:cond delay="0"/>
                                          </p:stCondLst>
                                        </p:cTn>
                                        <p:tgtEl>
                                          <p:spTgt spid="16"/>
                                        </p:tgtEl>
                                        <p:attrNameLst>
                                          <p:attrName>style.visibility</p:attrName>
                                        </p:attrNameLst>
                                      </p:cBhvr>
                                      <p:to>
                                        <p:strVal val="visible"/>
                                      </p:to>
                                    </p:set>
                                  </p:childTnLst>
                                </p:cTn>
                              </p:par>
                            </p:childTnLst>
                          </p:cTn>
                        </p:par>
                        <p:par>
                          <p:cTn id="41" fill="hold">
                            <p:stCondLst>
                              <p:cond delay="300"/>
                            </p:stCondLst>
                            <p:childTnLst>
                              <p:par>
                                <p:cTn id="42" presetID="1" presetClass="entr" presetSubtype="0" fill="hold" grpId="0" nodeType="afterEffect">
                                  <p:stCondLst>
                                    <p:cond delay="50"/>
                                  </p:stCondLst>
                                  <p:childTnLst>
                                    <p:set>
                                      <p:cBhvr>
                                        <p:cTn id="43" dur="1" fill="hold">
                                          <p:stCondLst>
                                            <p:cond delay="0"/>
                                          </p:stCondLst>
                                        </p:cTn>
                                        <p:tgtEl>
                                          <p:spTgt spid="17"/>
                                        </p:tgtEl>
                                        <p:attrNameLst>
                                          <p:attrName>style.visibility</p:attrName>
                                        </p:attrNameLst>
                                      </p:cBhvr>
                                      <p:to>
                                        <p:strVal val="visible"/>
                                      </p:to>
                                    </p:set>
                                  </p:childTnLst>
                                </p:cTn>
                              </p:par>
                            </p:childTnLst>
                          </p:cTn>
                        </p:par>
                        <p:par>
                          <p:cTn id="44" fill="hold">
                            <p:stCondLst>
                              <p:cond delay="350"/>
                            </p:stCondLst>
                            <p:childTnLst>
                              <p:par>
                                <p:cTn id="45" presetID="1" presetClass="entr" presetSubtype="0" fill="hold" grpId="0" nodeType="afterEffect">
                                  <p:stCondLst>
                                    <p:cond delay="50"/>
                                  </p:stCondLst>
                                  <p:childTnLst>
                                    <p:set>
                                      <p:cBhvr>
                                        <p:cTn id="46" dur="1" fill="hold">
                                          <p:stCondLst>
                                            <p:cond delay="0"/>
                                          </p:stCondLst>
                                        </p:cTn>
                                        <p:tgtEl>
                                          <p:spTgt spid="18"/>
                                        </p:tgtEl>
                                        <p:attrNameLst>
                                          <p:attrName>style.visibility</p:attrName>
                                        </p:attrNameLst>
                                      </p:cBhvr>
                                      <p:to>
                                        <p:strVal val="visible"/>
                                      </p:to>
                                    </p:set>
                                  </p:childTnLst>
                                </p:cTn>
                              </p:par>
                            </p:childTnLst>
                          </p:cTn>
                        </p:par>
                        <p:par>
                          <p:cTn id="47" fill="hold">
                            <p:stCondLst>
                              <p:cond delay="400"/>
                            </p:stCondLst>
                            <p:childTnLst>
                              <p:par>
                                <p:cTn id="48" presetID="1" presetClass="entr" presetSubtype="0" fill="hold" grpId="0" nodeType="afterEffect">
                                  <p:stCondLst>
                                    <p:cond delay="50"/>
                                  </p:stCondLst>
                                  <p:childTnLst>
                                    <p:set>
                                      <p:cBhvr>
                                        <p:cTn id="49" dur="1" fill="hold">
                                          <p:stCondLst>
                                            <p:cond delay="0"/>
                                          </p:stCondLst>
                                        </p:cTn>
                                        <p:tgtEl>
                                          <p:spTgt spid="19"/>
                                        </p:tgtEl>
                                        <p:attrNameLst>
                                          <p:attrName>style.visibility</p:attrName>
                                        </p:attrNameLst>
                                      </p:cBhvr>
                                      <p:to>
                                        <p:strVal val="visible"/>
                                      </p:to>
                                    </p:set>
                                  </p:childTnLst>
                                </p:cTn>
                              </p:par>
                            </p:childTnLst>
                          </p:cTn>
                        </p:par>
                        <p:par>
                          <p:cTn id="50" fill="hold">
                            <p:stCondLst>
                              <p:cond delay="450"/>
                            </p:stCondLst>
                            <p:childTnLst>
                              <p:par>
                                <p:cTn id="51" presetID="1" presetClass="entr" presetSubtype="0" fill="hold" grpId="0" nodeType="afterEffect">
                                  <p:stCondLst>
                                    <p:cond delay="50"/>
                                  </p:stCondLst>
                                  <p:childTnLst>
                                    <p:set>
                                      <p:cBhvr>
                                        <p:cTn id="52" dur="1" fill="hold">
                                          <p:stCondLst>
                                            <p:cond delay="0"/>
                                          </p:stCondLst>
                                        </p:cTn>
                                        <p:tgtEl>
                                          <p:spTgt spid="20"/>
                                        </p:tgtEl>
                                        <p:attrNameLst>
                                          <p:attrName>style.visibility</p:attrName>
                                        </p:attrNameLst>
                                      </p:cBhvr>
                                      <p:to>
                                        <p:strVal val="visible"/>
                                      </p:to>
                                    </p:set>
                                  </p:childTnLst>
                                </p:cTn>
                              </p:par>
                            </p:childTnLst>
                          </p:cTn>
                        </p:par>
                        <p:par>
                          <p:cTn id="53" fill="hold">
                            <p:stCondLst>
                              <p:cond delay="500"/>
                            </p:stCondLst>
                            <p:childTnLst>
                              <p:par>
                                <p:cTn id="54" presetID="1" presetClass="entr" presetSubtype="0" fill="hold" grpId="0" nodeType="afterEffect">
                                  <p:stCondLst>
                                    <p:cond delay="50"/>
                                  </p:stCondLst>
                                  <p:childTnLst>
                                    <p:set>
                                      <p:cBhvr>
                                        <p:cTn id="55" dur="1" fill="hold">
                                          <p:stCondLst>
                                            <p:cond delay="0"/>
                                          </p:stCondLst>
                                        </p:cTn>
                                        <p:tgtEl>
                                          <p:spTgt spid="21"/>
                                        </p:tgtEl>
                                        <p:attrNameLst>
                                          <p:attrName>style.visibility</p:attrName>
                                        </p:attrNameLst>
                                      </p:cBhvr>
                                      <p:to>
                                        <p:strVal val="visible"/>
                                      </p:to>
                                    </p:set>
                                  </p:childTnLst>
                                </p:cTn>
                              </p:par>
                            </p:childTnLst>
                          </p:cTn>
                        </p:par>
                        <p:par>
                          <p:cTn id="56" fill="hold">
                            <p:stCondLst>
                              <p:cond delay="550"/>
                            </p:stCondLst>
                            <p:childTnLst>
                              <p:par>
                                <p:cTn id="57" presetID="1" presetClass="entr" presetSubtype="0" fill="hold" grpId="0" nodeType="afterEffect">
                                  <p:stCondLst>
                                    <p:cond delay="50"/>
                                  </p:stCondLst>
                                  <p:childTnLst>
                                    <p:set>
                                      <p:cBhvr>
                                        <p:cTn id="58" dur="1" fill="hold">
                                          <p:stCondLst>
                                            <p:cond delay="0"/>
                                          </p:stCondLst>
                                        </p:cTn>
                                        <p:tgtEl>
                                          <p:spTgt spid="22"/>
                                        </p:tgtEl>
                                        <p:attrNameLst>
                                          <p:attrName>style.visibility</p:attrName>
                                        </p:attrNameLst>
                                      </p:cBhvr>
                                      <p:to>
                                        <p:strVal val="visible"/>
                                      </p:to>
                                    </p:set>
                                  </p:childTnLst>
                                </p:cTn>
                              </p:par>
                            </p:childTnLst>
                          </p:cTn>
                        </p:par>
                        <p:par>
                          <p:cTn id="59" fill="hold">
                            <p:stCondLst>
                              <p:cond delay="600"/>
                            </p:stCondLst>
                            <p:childTnLst>
                              <p:par>
                                <p:cTn id="60" presetID="1" presetClass="entr" presetSubtype="0" fill="hold" grpId="0" nodeType="afterEffect">
                                  <p:stCondLst>
                                    <p:cond delay="50"/>
                                  </p:stCondLst>
                                  <p:childTnLst>
                                    <p:set>
                                      <p:cBhvr>
                                        <p:cTn id="61" dur="1" fill="hold">
                                          <p:stCondLst>
                                            <p:cond delay="0"/>
                                          </p:stCondLst>
                                        </p:cTn>
                                        <p:tgtEl>
                                          <p:spTgt spid="23"/>
                                        </p:tgtEl>
                                        <p:attrNameLst>
                                          <p:attrName>style.visibility</p:attrName>
                                        </p:attrNameLst>
                                      </p:cBhvr>
                                      <p:to>
                                        <p:strVal val="visible"/>
                                      </p:to>
                                    </p:set>
                                  </p:childTnLst>
                                </p:cTn>
                              </p:par>
                            </p:childTnLst>
                          </p:cTn>
                        </p:par>
                        <p:par>
                          <p:cTn id="62" fill="hold">
                            <p:stCondLst>
                              <p:cond delay="650"/>
                            </p:stCondLst>
                            <p:childTnLst>
                              <p:par>
                                <p:cTn id="63" presetID="1" presetClass="entr" presetSubtype="0" fill="hold" grpId="0" nodeType="afterEffect">
                                  <p:stCondLst>
                                    <p:cond delay="50"/>
                                  </p:stCondLst>
                                  <p:childTnLst>
                                    <p:set>
                                      <p:cBhvr>
                                        <p:cTn id="64" dur="1" fill="hold">
                                          <p:stCondLst>
                                            <p:cond delay="0"/>
                                          </p:stCondLst>
                                        </p:cTn>
                                        <p:tgtEl>
                                          <p:spTgt spid="24"/>
                                        </p:tgtEl>
                                        <p:attrNameLst>
                                          <p:attrName>style.visibility</p:attrName>
                                        </p:attrNameLst>
                                      </p:cBhvr>
                                      <p:to>
                                        <p:strVal val="visible"/>
                                      </p:to>
                                    </p:set>
                                  </p:childTnLst>
                                </p:cTn>
                              </p:par>
                            </p:childTnLst>
                          </p:cTn>
                        </p:par>
                        <p:par>
                          <p:cTn id="65" fill="hold">
                            <p:stCondLst>
                              <p:cond delay="700"/>
                            </p:stCondLst>
                            <p:childTnLst>
                              <p:par>
                                <p:cTn id="66" presetID="1" presetClass="entr" presetSubtype="0" fill="hold" grpId="0" nodeType="afterEffect">
                                  <p:stCondLst>
                                    <p:cond delay="50"/>
                                  </p:stCondLst>
                                  <p:childTnLst>
                                    <p:set>
                                      <p:cBhvr>
                                        <p:cTn id="67" dur="1" fill="hold">
                                          <p:stCondLst>
                                            <p:cond delay="0"/>
                                          </p:stCondLst>
                                        </p:cTn>
                                        <p:tgtEl>
                                          <p:spTgt spid="25"/>
                                        </p:tgtEl>
                                        <p:attrNameLst>
                                          <p:attrName>style.visibility</p:attrName>
                                        </p:attrNameLst>
                                      </p:cBhvr>
                                      <p:to>
                                        <p:strVal val="visible"/>
                                      </p:to>
                                    </p:set>
                                  </p:childTnLst>
                                </p:cTn>
                              </p:par>
                            </p:childTnLst>
                          </p:cTn>
                        </p:par>
                        <p:par>
                          <p:cTn id="68" fill="hold">
                            <p:stCondLst>
                              <p:cond delay="750"/>
                            </p:stCondLst>
                            <p:childTnLst>
                              <p:par>
                                <p:cTn id="69" presetID="1" presetClass="entr" presetSubtype="0" fill="hold" grpId="0" nodeType="afterEffect">
                                  <p:stCondLst>
                                    <p:cond delay="50"/>
                                  </p:stCondLst>
                                  <p:childTnLst>
                                    <p:set>
                                      <p:cBhvr>
                                        <p:cTn id="70" dur="1" fill="hold">
                                          <p:stCondLst>
                                            <p:cond delay="0"/>
                                          </p:stCondLst>
                                        </p:cTn>
                                        <p:tgtEl>
                                          <p:spTgt spid="26"/>
                                        </p:tgtEl>
                                        <p:attrNameLst>
                                          <p:attrName>style.visibility</p:attrName>
                                        </p:attrNameLst>
                                      </p:cBhvr>
                                      <p:to>
                                        <p:strVal val="visible"/>
                                      </p:to>
                                    </p:set>
                                  </p:childTnLst>
                                </p:cTn>
                              </p:par>
                            </p:childTnLst>
                          </p:cTn>
                        </p:par>
                        <p:par>
                          <p:cTn id="71" fill="hold">
                            <p:stCondLst>
                              <p:cond delay="800"/>
                            </p:stCondLst>
                            <p:childTnLst>
                              <p:par>
                                <p:cTn id="72" presetID="1" presetClass="entr" presetSubtype="0" fill="hold" grpId="0" nodeType="afterEffect">
                                  <p:stCondLst>
                                    <p:cond delay="50"/>
                                  </p:stCondLst>
                                  <p:childTnLst>
                                    <p:set>
                                      <p:cBhvr>
                                        <p:cTn id="73" dur="1" fill="hold">
                                          <p:stCondLst>
                                            <p:cond delay="0"/>
                                          </p:stCondLst>
                                        </p:cTn>
                                        <p:tgtEl>
                                          <p:spTgt spid="27"/>
                                        </p:tgtEl>
                                        <p:attrNameLst>
                                          <p:attrName>style.visibility</p:attrName>
                                        </p:attrNameLst>
                                      </p:cBhvr>
                                      <p:to>
                                        <p:strVal val="visible"/>
                                      </p:to>
                                    </p:set>
                                  </p:childTnLst>
                                </p:cTn>
                              </p:par>
                            </p:childTnLst>
                          </p:cTn>
                        </p:par>
                        <p:par>
                          <p:cTn id="74" fill="hold">
                            <p:stCondLst>
                              <p:cond delay="850"/>
                            </p:stCondLst>
                            <p:childTnLst>
                              <p:par>
                                <p:cTn id="75" presetID="1" presetClass="entr" presetSubtype="0" fill="hold" grpId="0" nodeType="afterEffect">
                                  <p:stCondLst>
                                    <p:cond delay="50"/>
                                  </p:stCondLst>
                                  <p:childTnLst>
                                    <p:set>
                                      <p:cBhvr>
                                        <p:cTn id="76" dur="1" fill="hold">
                                          <p:stCondLst>
                                            <p:cond delay="0"/>
                                          </p:stCondLst>
                                        </p:cTn>
                                        <p:tgtEl>
                                          <p:spTgt spid="28"/>
                                        </p:tgtEl>
                                        <p:attrNameLst>
                                          <p:attrName>style.visibility</p:attrName>
                                        </p:attrNameLst>
                                      </p:cBhvr>
                                      <p:to>
                                        <p:strVal val="visible"/>
                                      </p:to>
                                    </p:set>
                                  </p:childTnLst>
                                </p:cTn>
                              </p:par>
                            </p:childTnLst>
                          </p:cTn>
                        </p:par>
                        <p:par>
                          <p:cTn id="77" fill="hold">
                            <p:stCondLst>
                              <p:cond delay="900"/>
                            </p:stCondLst>
                            <p:childTnLst>
                              <p:par>
                                <p:cTn id="78" presetID="1" presetClass="entr" presetSubtype="0" fill="hold" grpId="0" nodeType="afterEffect">
                                  <p:stCondLst>
                                    <p:cond delay="50"/>
                                  </p:stCondLst>
                                  <p:childTnLst>
                                    <p:set>
                                      <p:cBhvr>
                                        <p:cTn id="79" dur="1" fill="hold">
                                          <p:stCondLst>
                                            <p:cond delay="0"/>
                                          </p:stCondLst>
                                        </p:cTn>
                                        <p:tgtEl>
                                          <p:spTgt spid="29"/>
                                        </p:tgtEl>
                                        <p:attrNameLst>
                                          <p:attrName>style.visibility</p:attrName>
                                        </p:attrNameLst>
                                      </p:cBhvr>
                                      <p:to>
                                        <p:strVal val="visible"/>
                                      </p:to>
                                    </p:set>
                                  </p:childTnLst>
                                </p:cTn>
                              </p:par>
                            </p:childTnLst>
                          </p:cTn>
                        </p:par>
                        <p:par>
                          <p:cTn id="80" fill="hold">
                            <p:stCondLst>
                              <p:cond delay="950"/>
                            </p:stCondLst>
                            <p:childTnLst>
                              <p:par>
                                <p:cTn id="81" presetID="1" presetClass="entr" presetSubtype="0" fill="hold" grpId="0" nodeType="afterEffect">
                                  <p:stCondLst>
                                    <p:cond delay="50"/>
                                  </p:stCondLst>
                                  <p:childTnLst>
                                    <p:set>
                                      <p:cBhvr>
                                        <p:cTn id="82" dur="1" fill="hold">
                                          <p:stCondLst>
                                            <p:cond delay="0"/>
                                          </p:stCondLst>
                                        </p:cTn>
                                        <p:tgtEl>
                                          <p:spTgt spid="30"/>
                                        </p:tgtEl>
                                        <p:attrNameLst>
                                          <p:attrName>style.visibility</p:attrName>
                                        </p:attrNameLst>
                                      </p:cBhvr>
                                      <p:to>
                                        <p:strVal val="visible"/>
                                      </p:to>
                                    </p:set>
                                  </p:childTnLst>
                                </p:cTn>
                              </p:par>
                            </p:childTnLst>
                          </p:cTn>
                        </p:par>
                        <p:par>
                          <p:cTn id="83" fill="hold">
                            <p:stCondLst>
                              <p:cond delay="1000"/>
                            </p:stCondLst>
                            <p:childTnLst>
                              <p:par>
                                <p:cTn id="84" presetID="1" presetClass="entr" presetSubtype="0" fill="hold" grpId="0" nodeType="afterEffect">
                                  <p:stCondLst>
                                    <p:cond delay="50"/>
                                  </p:stCondLst>
                                  <p:childTnLst>
                                    <p:set>
                                      <p:cBhvr>
                                        <p:cTn id="85" dur="1" fill="hold">
                                          <p:stCondLst>
                                            <p:cond delay="0"/>
                                          </p:stCondLst>
                                        </p:cTn>
                                        <p:tgtEl>
                                          <p:spTgt spid="31"/>
                                        </p:tgtEl>
                                        <p:attrNameLst>
                                          <p:attrName>style.visibility</p:attrName>
                                        </p:attrNameLst>
                                      </p:cBhvr>
                                      <p:to>
                                        <p:strVal val="visible"/>
                                      </p:to>
                                    </p:set>
                                  </p:childTnLst>
                                </p:cTn>
                              </p:par>
                            </p:childTnLst>
                          </p:cTn>
                        </p:par>
                        <p:par>
                          <p:cTn id="86" fill="hold">
                            <p:stCondLst>
                              <p:cond delay="1050"/>
                            </p:stCondLst>
                            <p:childTnLst>
                              <p:par>
                                <p:cTn id="87" presetID="1" presetClass="entr" presetSubtype="0" fill="hold" grpId="0" nodeType="afterEffect">
                                  <p:stCondLst>
                                    <p:cond delay="50"/>
                                  </p:stCondLst>
                                  <p:childTnLst>
                                    <p:set>
                                      <p:cBhvr>
                                        <p:cTn id="88" dur="1" fill="hold">
                                          <p:stCondLst>
                                            <p:cond delay="0"/>
                                          </p:stCondLst>
                                        </p:cTn>
                                        <p:tgtEl>
                                          <p:spTgt spid="32"/>
                                        </p:tgtEl>
                                        <p:attrNameLst>
                                          <p:attrName>style.visibility</p:attrName>
                                        </p:attrNameLst>
                                      </p:cBhvr>
                                      <p:to>
                                        <p:strVal val="visible"/>
                                      </p:to>
                                    </p:set>
                                  </p:childTnLst>
                                </p:cTn>
                              </p:par>
                            </p:childTnLst>
                          </p:cTn>
                        </p:par>
                        <p:par>
                          <p:cTn id="89" fill="hold">
                            <p:stCondLst>
                              <p:cond delay="1100"/>
                            </p:stCondLst>
                            <p:childTnLst>
                              <p:par>
                                <p:cTn id="90" presetID="1" presetClass="entr" presetSubtype="0" fill="hold" grpId="0" nodeType="afterEffect">
                                  <p:stCondLst>
                                    <p:cond delay="50"/>
                                  </p:stCondLst>
                                  <p:childTnLst>
                                    <p:set>
                                      <p:cBhvr>
                                        <p:cTn id="91" dur="1" fill="hold">
                                          <p:stCondLst>
                                            <p:cond delay="0"/>
                                          </p:stCondLst>
                                        </p:cTn>
                                        <p:tgtEl>
                                          <p:spTgt spid="33"/>
                                        </p:tgtEl>
                                        <p:attrNameLst>
                                          <p:attrName>style.visibility</p:attrName>
                                        </p:attrNameLst>
                                      </p:cBhvr>
                                      <p:to>
                                        <p:strVal val="visible"/>
                                      </p:to>
                                    </p:set>
                                  </p:childTnLst>
                                </p:cTn>
                              </p:par>
                            </p:childTnLst>
                          </p:cTn>
                        </p:par>
                        <p:par>
                          <p:cTn id="92" fill="hold">
                            <p:stCondLst>
                              <p:cond delay="1150"/>
                            </p:stCondLst>
                            <p:childTnLst>
                              <p:par>
                                <p:cTn id="93" presetID="1" presetClass="entr" presetSubtype="0" fill="hold" grpId="0" nodeType="afterEffect">
                                  <p:stCondLst>
                                    <p:cond delay="50"/>
                                  </p:stCondLst>
                                  <p:childTnLst>
                                    <p:set>
                                      <p:cBhvr>
                                        <p:cTn id="94" dur="1" fill="hold">
                                          <p:stCondLst>
                                            <p:cond delay="0"/>
                                          </p:stCondLst>
                                        </p:cTn>
                                        <p:tgtEl>
                                          <p:spTgt spid="34"/>
                                        </p:tgtEl>
                                        <p:attrNameLst>
                                          <p:attrName>style.visibility</p:attrName>
                                        </p:attrNameLst>
                                      </p:cBhvr>
                                      <p:to>
                                        <p:strVal val="visible"/>
                                      </p:to>
                                    </p:set>
                                  </p:childTnLst>
                                </p:cTn>
                              </p:par>
                            </p:childTnLst>
                          </p:cTn>
                        </p:par>
                        <p:par>
                          <p:cTn id="95" fill="hold">
                            <p:stCondLst>
                              <p:cond delay="1200"/>
                            </p:stCondLst>
                            <p:childTnLst>
                              <p:par>
                                <p:cTn id="96" presetID="1" presetClass="entr" presetSubtype="0" fill="hold" grpId="0" nodeType="afterEffect">
                                  <p:stCondLst>
                                    <p:cond delay="50"/>
                                  </p:stCondLst>
                                  <p:childTnLst>
                                    <p:set>
                                      <p:cBhvr>
                                        <p:cTn id="97" dur="1" fill="hold">
                                          <p:stCondLst>
                                            <p:cond delay="0"/>
                                          </p:stCondLst>
                                        </p:cTn>
                                        <p:tgtEl>
                                          <p:spTgt spid="35"/>
                                        </p:tgtEl>
                                        <p:attrNameLst>
                                          <p:attrName>style.visibility</p:attrName>
                                        </p:attrNameLst>
                                      </p:cBhvr>
                                      <p:to>
                                        <p:strVal val="visible"/>
                                      </p:to>
                                    </p:set>
                                  </p:childTnLst>
                                </p:cTn>
                              </p:par>
                            </p:childTnLst>
                          </p:cTn>
                        </p:par>
                        <p:par>
                          <p:cTn id="98" fill="hold">
                            <p:stCondLst>
                              <p:cond delay="1250"/>
                            </p:stCondLst>
                            <p:childTnLst>
                              <p:par>
                                <p:cTn id="99" presetID="1" presetClass="entr" presetSubtype="0" fill="hold" grpId="0" nodeType="afterEffect">
                                  <p:stCondLst>
                                    <p:cond delay="50"/>
                                  </p:stCondLst>
                                  <p:childTnLst>
                                    <p:set>
                                      <p:cBhvr>
                                        <p:cTn id="100" dur="1" fill="hold">
                                          <p:stCondLst>
                                            <p:cond delay="0"/>
                                          </p:stCondLst>
                                        </p:cTn>
                                        <p:tgtEl>
                                          <p:spTgt spid="36"/>
                                        </p:tgtEl>
                                        <p:attrNameLst>
                                          <p:attrName>style.visibility</p:attrName>
                                        </p:attrNameLst>
                                      </p:cBhvr>
                                      <p:to>
                                        <p:strVal val="visible"/>
                                      </p:to>
                                    </p:set>
                                  </p:childTnLst>
                                </p:cTn>
                              </p:par>
                            </p:childTnLst>
                          </p:cTn>
                        </p:par>
                        <p:par>
                          <p:cTn id="101" fill="hold">
                            <p:stCondLst>
                              <p:cond delay="1300"/>
                            </p:stCondLst>
                            <p:childTnLst>
                              <p:par>
                                <p:cTn id="102" presetID="1" presetClass="entr" presetSubtype="0" fill="hold" grpId="0" nodeType="afterEffect">
                                  <p:stCondLst>
                                    <p:cond delay="50"/>
                                  </p:stCondLst>
                                  <p:childTnLst>
                                    <p:set>
                                      <p:cBhvr>
                                        <p:cTn id="103" dur="1" fill="hold">
                                          <p:stCondLst>
                                            <p:cond delay="0"/>
                                          </p:stCondLst>
                                        </p:cTn>
                                        <p:tgtEl>
                                          <p:spTgt spid="37"/>
                                        </p:tgtEl>
                                        <p:attrNameLst>
                                          <p:attrName>style.visibility</p:attrName>
                                        </p:attrNameLst>
                                      </p:cBhvr>
                                      <p:to>
                                        <p:strVal val="visible"/>
                                      </p:to>
                                    </p:set>
                                  </p:childTnLst>
                                </p:cTn>
                              </p:par>
                            </p:childTnLst>
                          </p:cTn>
                        </p:par>
                        <p:par>
                          <p:cTn id="104" fill="hold">
                            <p:stCondLst>
                              <p:cond delay="1350"/>
                            </p:stCondLst>
                            <p:childTnLst>
                              <p:par>
                                <p:cTn id="105" presetID="1" presetClass="entr" presetSubtype="0" fill="hold" grpId="0" nodeType="afterEffect">
                                  <p:stCondLst>
                                    <p:cond delay="5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
                                            <p:txEl>
                                              <p:pRg st="5" end="5"/>
                                            </p:txEl>
                                          </p:spTgt>
                                        </p:tgtEl>
                                        <p:attrNameLst>
                                          <p:attrName>style.visibility</p:attrName>
                                        </p:attrNameLst>
                                      </p:cBhvr>
                                      <p:to>
                                        <p:strVal val="visible"/>
                                      </p:to>
                                    </p:set>
                                  </p:childTnLst>
                                </p:cTn>
                              </p:par>
                            </p:childTnLst>
                          </p:cTn>
                        </p:par>
                        <p:par>
                          <p:cTn id="111" fill="hold">
                            <p:stCondLst>
                              <p:cond delay="0"/>
                            </p:stCondLst>
                            <p:childTnLst>
                              <p:par>
                                <p:cTn id="112" presetID="1" presetClass="exit" presetSubtype="0" fill="hold" grpId="1" nodeType="afterEffect">
                                  <p:stCondLst>
                                    <p:cond delay="500"/>
                                  </p:stCondLst>
                                  <p:childTnLst>
                                    <p:set>
                                      <p:cBhvr>
                                        <p:cTn id="113" dur="1" fill="hold">
                                          <p:stCondLst>
                                            <p:cond delay="0"/>
                                          </p:stCondLst>
                                        </p:cTn>
                                        <p:tgtEl>
                                          <p:spTgt spid="9"/>
                                        </p:tgtEl>
                                        <p:attrNameLst>
                                          <p:attrName>style.visibility</p:attrName>
                                        </p:attrNameLst>
                                      </p:cBhvr>
                                      <p:to>
                                        <p:strVal val="hidden"/>
                                      </p:to>
                                    </p:set>
                                  </p:childTnLst>
                                </p:cTn>
                              </p:par>
                            </p:childTnLst>
                          </p:cTn>
                        </p:par>
                        <p:par>
                          <p:cTn id="114" fill="hold">
                            <p:stCondLst>
                              <p:cond delay="500"/>
                            </p:stCondLst>
                            <p:childTnLst>
                              <p:par>
                                <p:cTn id="115" presetID="1" presetClass="exit" presetSubtype="0" fill="hold" grpId="1" nodeType="afterEffect">
                                  <p:stCondLst>
                                    <p:cond delay="300"/>
                                  </p:stCondLst>
                                  <p:childTnLst>
                                    <p:set>
                                      <p:cBhvr>
                                        <p:cTn id="116" dur="1" fill="hold">
                                          <p:stCondLst>
                                            <p:cond delay="0"/>
                                          </p:stCondLst>
                                        </p:cTn>
                                        <p:tgtEl>
                                          <p:spTgt spid="26"/>
                                        </p:tgtEl>
                                        <p:attrNameLst>
                                          <p:attrName>style.visibility</p:attrName>
                                        </p:attrNameLst>
                                      </p:cBhvr>
                                      <p:to>
                                        <p:strVal val="hidden"/>
                                      </p:to>
                                    </p:set>
                                  </p:childTnLst>
                                </p:cTn>
                              </p:par>
                            </p:childTnLst>
                          </p:cTn>
                        </p:par>
                        <p:par>
                          <p:cTn id="117" fill="hold">
                            <p:stCondLst>
                              <p:cond delay="800"/>
                            </p:stCondLst>
                            <p:childTnLst>
                              <p:par>
                                <p:cTn id="118" presetID="1" presetClass="exit" presetSubtype="0" fill="hold" grpId="1" nodeType="afterEffect">
                                  <p:stCondLst>
                                    <p:cond delay="300"/>
                                  </p:stCondLst>
                                  <p:childTnLst>
                                    <p:set>
                                      <p:cBhvr>
                                        <p:cTn id="119" dur="1" fill="hold">
                                          <p:stCondLst>
                                            <p:cond delay="0"/>
                                          </p:stCondLst>
                                        </p:cTn>
                                        <p:tgtEl>
                                          <p:spTgt spid="19"/>
                                        </p:tgtEl>
                                        <p:attrNameLst>
                                          <p:attrName>style.visibility</p:attrName>
                                        </p:attrNameLst>
                                      </p:cBhvr>
                                      <p:to>
                                        <p:strVal val="hidden"/>
                                      </p:to>
                                    </p:set>
                                  </p:childTnLst>
                                </p:cTn>
                              </p:par>
                            </p:childTnLst>
                          </p:cTn>
                        </p:par>
                        <p:par>
                          <p:cTn id="120" fill="hold">
                            <p:stCondLst>
                              <p:cond delay="1100"/>
                            </p:stCondLst>
                            <p:childTnLst>
                              <p:par>
                                <p:cTn id="121" presetID="1" presetClass="exit" presetSubtype="0" fill="hold" grpId="1" nodeType="afterEffect">
                                  <p:stCondLst>
                                    <p:cond delay="300"/>
                                  </p:stCondLst>
                                  <p:childTnLst>
                                    <p:set>
                                      <p:cBhvr>
                                        <p:cTn id="122" dur="1" fill="hold">
                                          <p:stCondLst>
                                            <p:cond delay="0"/>
                                          </p:stCondLst>
                                        </p:cTn>
                                        <p:tgtEl>
                                          <p:spTgt spid="35"/>
                                        </p:tgtEl>
                                        <p:attrNameLst>
                                          <p:attrName>style.visibility</p:attrName>
                                        </p:attrNameLst>
                                      </p:cBhvr>
                                      <p:to>
                                        <p:strVal val="hidden"/>
                                      </p:to>
                                    </p:set>
                                  </p:childTnLst>
                                </p:cTn>
                              </p:par>
                            </p:childTnLst>
                          </p:cTn>
                        </p:par>
                        <p:par>
                          <p:cTn id="123" fill="hold">
                            <p:stCondLst>
                              <p:cond delay="1400"/>
                            </p:stCondLst>
                            <p:childTnLst>
                              <p:par>
                                <p:cTn id="124" presetID="1" presetClass="exit" presetSubtype="0" fill="hold" grpId="1" nodeType="afterEffect">
                                  <p:stCondLst>
                                    <p:cond delay="300"/>
                                  </p:stCondLst>
                                  <p:childTnLst>
                                    <p:set>
                                      <p:cBhvr>
                                        <p:cTn id="125" dur="1" fill="hold">
                                          <p:stCondLst>
                                            <p:cond delay="0"/>
                                          </p:stCondLst>
                                        </p:cTn>
                                        <p:tgtEl>
                                          <p:spTgt spid="11"/>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3">
                                            <p:txEl>
                                              <p:pRg st="6" end="6"/>
                                            </p:txEl>
                                          </p:spTgt>
                                        </p:tgtEl>
                                        <p:attrNameLst>
                                          <p:attrName>style.visibility</p:attrName>
                                        </p:attrNameLst>
                                      </p:cBhvr>
                                      <p:to>
                                        <p:strVal val="visible"/>
                                      </p:to>
                                    </p:set>
                                  </p:childTnLst>
                                </p:cTn>
                              </p:par>
                            </p:childTnLst>
                          </p:cTn>
                        </p:par>
                        <p:par>
                          <p:cTn id="130" fill="hold">
                            <p:stCondLst>
                              <p:cond delay="0"/>
                            </p:stCondLst>
                            <p:childTnLst>
                              <p:par>
                                <p:cTn id="131" presetID="1" presetClass="entr" presetSubtype="0" fill="hold" grpId="0" nodeType="afterEffect">
                                  <p:stCondLst>
                                    <p:cond delay="1000"/>
                                  </p:stCondLst>
                                  <p:childTnLst>
                                    <p:set>
                                      <p:cBhvr>
                                        <p:cTn id="132" dur="1" fill="hold">
                                          <p:stCondLst>
                                            <p:cond delay="0"/>
                                          </p:stCondLst>
                                        </p:cTn>
                                        <p:tgtEl>
                                          <p:spTgt spid="66"/>
                                        </p:tgtEl>
                                        <p:attrNameLst>
                                          <p:attrName>style.visibility</p:attrName>
                                        </p:attrNameLst>
                                      </p:cBhvr>
                                      <p:to>
                                        <p:strVal val="visible"/>
                                      </p:to>
                                    </p:set>
                                  </p:childTnLst>
                                </p:cTn>
                              </p:par>
                            </p:childTnLst>
                          </p:cTn>
                        </p:par>
                        <p:par>
                          <p:cTn id="133" fill="hold">
                            <p:stCondLst>
                              <p:cond delay="1000"/>
                            </p:stCondLst>
                            <p:childTnLst>
                              <p:par>
                                <p:cTn id="134" presetID="1" presetClass="entr" presetSubtype="0" fill="hold" grpId="0" nodeType="afterEffect">
                                  <p:stCondLst>
                                    <p:cond delay="300"/>
                                  </p:stCondLst>
                                  <p:childTnLst>
                                    <p:set>
                                      <p:cBhvr>
                                        <p:cTn id="135" dur="1" fill="hold">
                                          <p:stCondLst>
                                            <p:cond delay="0"/>
                                          </p:stCondLst>
                                        </p:cTn>
                                        <p:tgtEl>
                                          <p:spTgt spid="67"/>
                                        </p:tgtEl>
                                        <p:attrNameLst>
                                          <p:attrName>style.visibility</p:attrName>
                                        </p:attrNameLst>
                                      </p:cBhvr>
                                      <p:to>
                                        <p:strVal val="visible"/>
                                      </p:to>
                                    </p:set>
                                  </p:childTnLst>
                                </p:cTn>
                              </p:par>
                            </p:childTnLst>
                          </p:cTn>
                        </p:par>
                        <p:par>
                          <p:cTn id="136" fill="hold">
                            <p:stCondLst>
                              <p:cond delay="1300"/>
                            </p:stCondLst>
                            <p:childTnLst>
                              <p:par>
                                <p:cTn id="137" presetID="1" presetClass="entr" presetSubtype="0" fill="hold" grpId="0" nodeType="afterEffect">
                                  <p:stCondLst>
                                    <p:cond delay="300"/>
                                  </p:stCondLst>
                                  <p:childTnLst>
                                    <p:set>
                                      <p:cBhvr>
                                        <p:cTn id="138" dur="1" fill="hold">
                                          <p:stCondLst>
                                            <p:cond delay="0"/>
                                          </p:stCondLst>
                                        </p:cTn>
                                        <p:tgtEl>
                                          <p:spTgt spid="68"/>
                                        </p:tgtEl>
                                        <p:attrNameLst>
                                          <p:attrName>style.visibility</p:attrName>
                                        </p:attrNameLst>
                                      </p:cBhvr>
                                      <p:to>
                                        <p:strVal val="visible"/>
                                      </p:to>
                                    </p:set>
                                  </p:childTnLst>
                                </p:cTn>
                              </p:par>
                            </p:childTnLst>
                          </p:cTn>
                        </p:par>
                        <p:par>
                          <p:cTn id="139" fill="hold">
                            <p:stCondLst>
                              <p:cond delay="1600"/>
                            </p:stCondLst>
                            <p:childTnLst>
                              <p:par>
                                <p:cTn id="140" presetID="1" presetClass="entr" presetSubtype="0" fill="hold" grpId="0" nodeType="afterEffect">
                                  <p:stCondLst>
                                    <p:cond delay="300"/>
                                  </p:stCondLst>
                                  <p:childTnLst>
                                    <p:set>
                                      <p:cBhvr>
                                        <p:cTn id="141" dur="1" fill="hold">
                                          <p:stCondLst>
                                            <p:cond delay="0"/>
                                          </p:stCondLst>
                                        </p:cTn>
                                        <p:tgtEl>
                                          <p:spTgt spid="69"/>
                                        </p:tgtEl>
                                        <p:attrNameLst>
                                          <p:attrName>style.visibility</p:attrName>
                                        </p:attrNameLst>
                                      </p:cBhvr>
                                      <p:to>
                                        <p:strVal val="visible"/>
                                      </p:to>
                                    </p:set>
                                  </p:childTnLst>
                                </p:cTn>
                              </p:par>
                            </p:childTnLst>
                          </p:cTn>
                        </p:par>
                        <p:par>
                          <p:cTn id="142" fill="hold">
                            <p:stCondLst>
                              <p:cond delay="1900"/>
                            </p:stCondLst>
                            <p:childTnLst>
                              <p:par>
                                <p:cTn id="143" presetID="1" presetClass="entr" presetSubtype="0" fill="hold" grpId="0" nodeType="afterEffect">
                                  <p:stCondLst>
                                    <p:cond delay="300"/>
                                  </p:stCondLst>
                                  <p:childTnLst>
                                    <p:set>
                                      <p:cBhvr>
                                        <p:cTn id="144" dur="1" fill="hold">
                                          <p:stCondLst>
                                            <p:cond delay="0"/>
                                          </p:stCondLst>
                                        </p:cTn>
                                        <p:tgtEl>
                                          <p:spTgt spid="70"/>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49" fill="hold">
                      <p:stCondLst>
                        <p:cond delay="indefinite"/>
                      </p:stCondLst>
                      <p:childTnLst>
                        <p:par>
                          <p:cTn id="150" fill="hold">
                            <p:stCondLst>
                              <p:cond delay="0"/>
                            </p:stCondLst>
                            <p:childTnLst>
                              <p:par>
                                <p:cTn id="151" presetID="1" presetClass="entr" presetSubtype="0" fill="hold" grpId="0" nodeType="clickEffect">
                                  <p:stCondLst>
                                    <p:cond delay="0"/>
                                  </p:stCondLst>
                                  <p:childTnLst>
                                    <p:set>
                                      <p:cBhvr>
                                        <p:cTn id="1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7" grpId="0" animBg="1"/>
      <p:bldP spid="8" grpId="0" animBg="1"/>
      <p:bldP spid="9" grpId="0" animBg="1"/>
      <p:bldP spid="9" grpId="1" animBg="1"/>
      <p:bldP spid="10" grpId="0" animBg="1"/>
      <p:bldP spid="11" grpId="0" animBg="1"/>
      <p:bldP spid="11" grpId="1" animBg="1"/>
      <p:bldP spid="12" grpId="0" animBg="1"/>
      <p:bldP spid="13" grpId="0" animBg="1"/>
      <p:bldP spid="15" grpId="0" animBg="1"/>
      <p:bldP spid="16" grpId="0" animBg="1"/>
      <p:bldP spid="17" grpId="0" animBg="1"/>
      <p:bldP spid="18" grpId="0" animBg="1"/>
      <p:bldP spid="19" grpId="0" animBg="1"/>
      <p:bldP spid="19" grpId="1" animBg="1"/>
      <p:bldP spid="20" grpId="0" animBg="1"/>
      <p:bldP spid="21" grpId="0" animBg="1"/>
      <p:bldP spid="22" grpId="0" animBg="1"/>
      <p:bldP spid="23" grpId="0" animBg="1"/>
      <p:bldP spid="24" grpId="0" animBg="1"/>
      <p:bldP spid="25" grpId="0" animBg="1"/>
      <p:bldP spid="26" grpId="0" animBg="1"/>
      <p:bldP spid="26" grpId="1" animBg="1"/>
      <p:bldP spid="27" grpId="0" animBg="1"/>
      <p:bldP spid="28" grpId="0" animBg="1"/>
      <p:bldP spid="29" grpId="0" animBg="1"/>
      <p:bldP spid="30" grpId="0" animBg="1"/>
      <p:bldP spid="31" grpId="0" animBg="1"/>
      <p:bldP spid="32" grpId="0" animBg="1"/>
      <p:bldP spid="33" grpId="0" animBg="1"/>
      <p:bldP spid="34" grpId="0" animBg="1"/>
      <p:bldP spid="35" grpId="0" animBg="1"/>
      <p:bldP spid="35" grpId="1" animBg="1"/>
      <p:bldP spid="36" grpId="0" animBg="1"/>
      <p:bldP spid="37" grpId="0" animBg="1"/>
      <p:bldP spid="38" grpId="0" animBg="1"/>
      <p:bldP spid="66" grpId="0" animBg="1"/>
      <p:bldP spid="67" grpId="0" animBg="1"/>
      <p:bldP spid="68" grpId="0" animBg="1"/>
      <p:bldP spid="69"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announcements</a:t>
            </a:r>
          </a:p>
        </p:txBody>
      </p:sp>
      <p:sp>
        <p:nvSpPr>
          <p:cNvPr id="3" name="Content Placeholder 2"/>
          <p:cNvSpPr>
            <a:spLocks noGrp="1"/>
          </p:cNvSpPr>
          <p:nvPr>
            <p:ph idx="1"/>
          </p:nvPr>
        </p:nvSpPr>
        <p:spPr/>
        <p:txBody>
          <a:bodyPr/>
          <a:lstStyle/>
          <a:p>
            <a:r>
              <a:rPr lang="en-US" dirty="0" err="1"/>
              <a:t>diiiiiiiiiiiiiiiiiiiiiid</a:t>
            </a:r>
            <a:r>
              <a:rPr lang="en-US" dirty="0"/>
              <a:t> you see the two announcements I made about the project yesterday?</a:t>
            </a:r>
          </a:p>
          <a:p>
            <a:pPr lvl="1"/>
            <a:r>
              <a:rPr lang="en-US" dirty="0"/>
              <a:t>keep an eye out for any more as we get closer to the due date</a:t>
            </a:r>
          </a:p>
          <a:p>
            <a:pPr lvl="2"/>
            <a:r>
              <a:rPr lang="en-US" dirty="0"/>
              <a:t>which is tomorrow</a:t>
            </a:r>
          </a:p>
          <a:p>
            <a:r>
              <a:rPr lang="en-US" dirty="0"/>
              <a:t>some common mistakes I’ve seen so far are:</a:t>
            </a:r>
          </a:p>
          <a:p>
            <a:pPr lvl="1"/>
            <a:r>
              <a:rPr lang="en-US" dirty="0"/>
              <a:t>mixing up SEEK_SET and SEEK_CUR</a:t>
            </a:r>
          </a:p>
          <a:p>
            <a:pPr lvl="1"/>
            <a:r>
              <a:rPr lang="en-US" dirty="0"/>
              <a:t>declaring a VLA with </a:t>
            </a:r>
            <a:r>
              <a:rPr lang="en-US" b="1" dirty="0" err="1">
                <a:latin typeface="Consolas" panose="020B0609020204030204" pitchFamily="49" charset="0"/>
                <a:cs typeface="Consolas" panose="020B0609020204030204" pitchFamily="49" charset="0"/>
              </a:rPr>
              <a:t>arr</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sizeof</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var</a:t>
            </a:r>
            <a:r>
              <a:rPr lang="en-US" b="1" dirty="0">
                <a:latin typeface="Consolas" panose="020B0609020204030204" pitchFamily="49" charset="0"/>
                <a:cs typeface="Consolas" panose="020B0609020204030204" pitchFamily="49" charset="0"/>
              </a:rPr>
              <a:t>)]</a:t>
            </a:r>
            <a:r>
              <a:rPr lang="en-US" dirty="0"/>
              <a:t> instead of </a:t>
            </a:r>
            <a:r>
              <a:rPr lang="en-US" b="1" dirty="0" err="1">
                <a:latin typeface="Consolas" panose="020B0609020204030204" pitchFamily="49" charset="0"/>
                <a:cs typeface="Consolas" panose="020B0609020204030204" pitchFamily="49" charset="0"/>
              </a:rPr>
              <a:t>arr</a:t>
            </a:r>
            <a:r>
              <a:rPr lang="en-US" b="1" dirty="0">
                <a:latin typeface="Consolas" panose="020B0609020204030204" pitchFamily="49" charset="0"/>
                <a:cs typeface="Consolas" panose="020B0609020204030204" pitchFamily="49" charset="0"/>
              </a:rPr>
              <a:t>[</a:t>
            </a:r>
            <a:r>
              <a:rPr lang="en-US" b="1" dirty="0" err="1">
                <a:latin typeface="Consolas" panose="020B0609020204030204" pitchFamily="49" charset="0"/>
                <a:cs typeface="Consolas" panose="020B0609020204030204" pitchFamily="49" charset="0"/>
              </a:rPr>
              <a:t>var</a:t>
            </a:r>
            <a:r>
              <a:rPr lang="en-US" b="1" dirty="0">
                <a:latin typeface="Consolas" panose="020B0609020204030204" pitchFamily="49" charset="0"/>
                <a:cs typeface="Consolas" panose="020B0609020204030204" pitchFamily="49" charset="0"/>
              </a:rPr>
              <a:t>]</a:t>
            </a:r>
          </a:p>
          <a:p>
            <a:pPr lvl="1"/>
            <a:r>
              <a:rPr lang="en-US" b="1" dirty="0" err="1">
                <a:latin typeface="Consolas" panose="020B0609020204030204" pitchFamily="49" charset="0"/>
                <a:cs typeface="Consolas" panose="020B0609020204030204" pitchFamily="49" charset="0"/>
              </a:rPr>
              <a:t>pixel_invert</a:t>
            </a:r>
            <a:r>
              <a:rPr lang="en-US" dirty="0"/>
              <a:t> </a:t>
            </a:r>
            <a:r>
              <a:rPr lang="en-US" sz="1400" dirty="0"/>
              <a:t>or whatever you call it</a:t>
            </a:r>
            <a:r>
              <a:rPr lang="en-US" dirty="0"/>
              <a:t> taking a </a:t>
            </a:r>
            <a:r>
              <a:rPr lang="en-US" b="1" dirty="0">
                <a:latin typeface="Consolas" panose="020B0609020204030204" pitchFamily="49" charset="0"/>
                <a:cs typeface="Consolas" panose="020B0609020204030204" pitchFamily="49" charset="0"/>
              </a:rPr>
              <a:t>Pixel</a:t>
            </a:r>
            <a:r>
              <a:rPr lang="en-US" dirty="0"/>
              <a:t> instead of </a:t>
            </a:r>
            <a:r>
              <a:rPr lang="en-US" b="1" dirty="0">
                <a:latin typeface="Consolas" panose="020B0609020204030204" pitchFamily="49" charset="0"/>
                <a:cs typeface="Consolas" panose="020B0609020204030204" pitchFamily="49" charset="0"/>
              </a:rPr>
              <a:t>Pixel*</a:t>
            </a:r>
          </a:p>
          <a:p>
            <a:pPr lvl="1"/>
            <a:r>
              <a:rPr lang="en-US" b="1" dirty="0" err="1">
                <a:latin typeface="Consolas" panose="020B0609020204030204" pitchFamily="49" charset="0"/>
                <a:cs typeface="Consolas" panose="020B0609020204030204" pitchFamily="49" charset="0"/>
              </a:rPr>
              <a:t>pixel_swap</a:t>
            </a:r>
            <a:r>
              <a:rPr lang="en-US" dirty="0"/>
              <a:t> </a:t>
            </a:r>
            <a:r>
              <a:rPr lang="en-US" sz="1400" dirty="0"/>
              <a:t>or whatever you call it</a:t>
            </a:r>
            <a:r>
              <a:rPr lang="en-US" dirty="0"/>
              <a:t> swapping the pointers instead of the </a:t>
            </a:r>
            <a:r>
              <a:rPr lang="en-US" i="1" dirty="0"/>
              <a:t>values that the pointers point to</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80591651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can’t please everyone</a:t>
            </a:r>
          </a:p>
        </p:txBody>
      </p:sp>
      <p:sp>
        <p:nvSpPr>
          <p:cNvPr id="3" name="Content Placeholder 2"/>
          <p:cNvSpPr>
            <a:spLocks noGrp="1"/>
          </p:cNvSpPr>
          <p:nvPr>
            <p:ph idx="1"/>
          </p:nvPr>
        </p:nvSpPr>
        <p:spPr/>
        <p:txBody>
          <a:bodyPr/>
          <a:lstStyle/>
          <a:p>
            <a:r>
              <a:rPr lang="en-US" dirty="0"/>
              <a:t>this kind of memory pooling </a:t>
            </a:r>
            <a:r>
              <a:rPr lang="en-US" b="1" dirty="0"/>
              <a:t>doesn’t work in the general case</a:t>
            </a:r>
            <a:endParaRPr lang="en-US" dirty="0"/>
          </a:p>
          <a:p>
            <a:pPr lvl="1"/>
            <a:r>
              <a:rPr lang="en-US" dirty="0"/>
              <a:t>it works great for some programs and terribly for others!</a:t>
            </a:r>
          </a:p>
          <a:p>
            <a:r>
              <a:rPr lang="en-US" dirty="0"/>
              <a:t>the allocator either has to:</a:t>
            </a:r>
          </a:p>
          <a:p>
            <a:pPr lvl="1"/>
            <a:r>
              <a:rPr lang="en-US" b="1" dirty="0"/>
              <a:t>know about it in advance</a:t>
            </a:r>
            <a:r>
              <a:rPr lang="en-US" dirty="0"/>
              <a:t>; or</a:t>
            </a:r>
          </a:p>
          <a:p>
            <a:pPr lvl="1"/>
            <a:r>
              <a:rPr lang="en-US" b="1" dirty="0"/>
              <a:t>adapt dynamically</a:t>
            </a:r>
            <a:endParaRPr lang="en-US" dirty="0"/>
          </a:p>
          <a:p>
            <a:pPr lvl="2"/>
            <a:r>
              <a:rPr lang="en-US" dirty="0"/>
              <a:t>which means doing </a:t>
            </a:r>
            <a:r>
              <a:rPr lang="en-US" b="1" dirty="0"/>
              <a:t>more work </a:t>
            </a:r>
            <a:r>
              <a:rPr lang="en-US" dirty="0"/>
              <a:t>during allocation</a:t>
            </a:r>
          </a:p>
          <a:p>
            <a:pPr lvl="2"/>
            <a:r>
              <a:rPr lang="en-US" dirty="0"/>
              <a:t>which means </a:t>
            </a:r>
            <a:r>
              <a:rPr lang="en-US" b="1" dirty="0"/>
              <a:t>slowing down </a:t>
            </a:r>
            <a:r>
              <a:rPr lang="en-US" dirty="0"/>
              <a:t>allocation</a:t>
            </a:r>
          </a:p>
          <a:p>
            <a:r>
              <a:rPr lang="en-US" dirty="0"/>
              <a:t>the default </a:t>
            </a:r>
            <a:r>
              <a:rPr lang="en-US" b="1" dirty="0" err="1"/>
              <a:t>glibc</a:t>
            </a:r>
            <a:r>
              <a:rPr lang="en-US" b="1" dirty="0"/>
              <a:t> malloc </a:t>
            </a:r>
            <a:r>
              <a:rPr lang="en-US" dirty="0"/>
              <a:t>does </a:t>
            </a:r>
            <a:r>
              <a:rPr lang="en-US" i="1" dirty="0"/>
              <a:t>some</a:t>
            </a:r>
            <a:r>
              <a:rPr lang="en-US" dirty="0"/>
              <a:t> pooling by keeping pools of small objects</a:t>
            </a:r>
            <a:r>
              <a:rPr lang="en-US" i="1" dirty="0"/>
              <a:t> after</a:t>
            </a:r>
            <a:r>
              <a:rPr lang="en-US" dirty="0"/>
              <a:t> they’ve been allocated and freed</a:t>
            </a:r>
          </a:p>
          <a:p>
            <a:pPr lvl="1"/>
            <a:r>
              <a:rPr lang="en-US" dirty="0"/>
              <a:t>it tries to balance several factors, so it’s kind of a well-rounded memory allocator without being the best at anything</a:t>
            </a:r>
          </a:p>
          <a:p>
            <a:pPr lvl="2"/>
            <a:r>
              <a:rPr lang="en-US" dirty="0"/>
              <a:t>it's the Mario of </a:t>
            </a:r>
            <a:r>
              <a:rPr lang="en-US" dirty="0" err="1"/>
              <a:t>mallocs</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Tree>
    <p:extLst>
      <p:ext uri="{BB962C8B-B14F-4D97-AF65-F5344CB8AC3E}">
        <p14:creationId xmlns:p14="http://schemas.microsoft.com/office/powerpoint/2010/main" val="18076102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Heap compaction??</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5705244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lternate Process 13"/>
          <p:cNvSpPr/>
          <p:nvPr/>
        </p:nvSpPr>
        <p:spPr>
          <a:xfrm>
            <a:off x="152400" y="1943100"/>
            <a:ext cx="8801100" cy="229130"/>
          </a:xfrm>
          <a:prstGeom prst="flowChartAlternateProcess">
            <a:avLst/>
          </a:prstGeom>
          <a:solidFill>
            <a:srgbClr val="EBC49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Move down!!!!!</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pic>
        <p:nvPicPr>
          <p:cNvPr id="7" name="Picture 2" descr="mage result for ca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1507" y="1485900"/>
            <a:ext cx="1866900" cy="93033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age result for ca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207" y="1485900"/>
            <a:ext cx="1866900" cy="93033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mage result for car clipart"/>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447800" y="2522518"/>
            <a:ext cx="1866900" cy="930338"/>
          </a:xfrm>
          <a:prstGeom prst="rect">
            <a:avLst/>
          </a:prstGeom>
          <a:noFill/>
          <a:extLst>
            <a:ext uri="{909E8E84-426E-40DD-AFC4-6F175D3DCCD1}">
              <a14:hiddenFill xmlns:a14="http://schemas.microsoft.com/office/drawing/2010/main">
                <a:solidFill>
                  <a:srgbClr val="FFFFFF"/>
                </a:solidFill>
              </a14:hiddenFill>
            </a:ext>
          </a:extLst>
        </p:spPr>
      </p:pic>
      <p:sp>
        <p:nvSpPr>
          <p:cNvPr id="13" name="Content Placeholder 12"/>
          <p:cNvSpPr>
            <a:spLocks noGrp="1"/>
          </p:cNvSpPr>
          <p:nvPr>
            <p:ph idx="1"/>
          </p:nvPr>
        </p:nvSpPr>
        <p:spPr>
          <a:xfrm>
            <a:off x="152400" y="495301"/>
            <a:ext cx="8991600" cy="701737"/>
          </a:xfrm>
        </p:spPr>
        <p:txBody>
          <a:bodyPr/>
          <a:lstStyle/>
          <a:p>
            <a:r>
              <a:rPr lang="en-US"/>
              <a:t>you're trying to parallel park</a:t>
            </a:r>
          </a:p>
        </p:txBody>
      </p:sp>
      <p:pic>
        <p:nvPicPr>
          <p:cNvPr id="15" name="Picture 2" descr="mage result for car clip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1485900"/>
            <a:ext cx="1866900" cy="930338"/>
          </a:xfrm>
          <a:prstGeom prst="rect">
            <a:avLst/>
          </a:prstGeom>
          <a:noFill/>
          <a:extLst>
            <a:ext uri="{909E8E84-426E-40DD-AFC4-6F175D3DCCD1}">
              <a14:hiddenFill xmlns:a14="http://schemas.microsoft.com/office/drawing/2010/main">
                <a:solidFill>
                  <a:srgbClr val="FFFFFF"/>
                </a:solidFill>
              </a14:hiddenFill>
            </a:ext>
          </a:extLst>
        </p:spPr>
      </p:pic>
      <p:sp>
        <p:nvSpPr>
          <p:cNvPr id="18" name="Rounded Rectangular Callout 17"/>
          <p:cNvSpPr/>
          <p:nvPr/>
        </p:nvSpPr>
        <p:spPr>
          <a:xfrm>
            <a:off x="2286000" y="3559136"/>
            <a:ext cx="2057400" cy="533400"/>
          </a:xfrm>
          <a:prstGeom prst="wedgeRoundRectCallout">
            <a:avLst>
              <a:gd name="adj1" fmla="val -35041"/>
              <a:gd name="adj2" fmla="val -13823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oh COME ON</a:t>
            </a:r>
          </a:p>
        </p:txBody>
      </p:sp>
      <p:sp>
        <p:nvSpPr>
          <p:cNvPr id="20" name="TextBox 19"/>
          <p:cNvSpPr txBox="1"/>
          <p:nvPr/>
        </p:nvSpPr>
        <p:spPr>
          <a:xfrm>
            <a:off x="5377010" y="2810173"/>
            <a:ext cx="3393453" cy="1015663"/>
          </a:xfrm>
          <a:prstGeom prst="rect">
            <a:avLst/>
          </a:prstGeom>
          <a:noFill/>
        </p:spPr>
        <p:txBody>
          <a:bodyPr wrap="square" rtlCol="0">
            <a:spAutoFit/>
          </a:bodyPr>
          <a:lstStyle/>
          <a:p>
            <a:pPr algn="ctr"/>
            <a:r>
              <a:rPr lang="en-US" sz="2000" dirty="0"/>
              <a:t>why can't everyone just MOVE DOWN cause THEN I'D HAVE ROOM TO PARK</a:t>
            </a:r>
            <a:endParaRPr lang="en-US" sz="2000" b="1" dirty="0"/>
          </a:p>
        </p:txBody>
      </p:sp>
      <p:sp>
        <p:nvSpPr>
          <p:cNvPr id="21" name="TextBox 20"/>
          <p:cNvSpPr txBox="1"/>
          <p:nvPr/>
        </p:nvSpPr>
        <p:spPr>
          <a:xfrm>
            <a:off x="5638407" y="3887362"/>
            <a:ext cx="2974353" cy="707886"/>
          </a:xfrm>
          <a:prstGeom prst="rect">
            <a:avLst/>
          </a:prstGeom>
          <a:noFill/>
        </p:spPr>
        <p:txBody>
          <a:bodyPr wrap="square" rtlCol="0">
            <a:spAutoFit/>
          </a:bodyPr>
          <a:lstStyle/>
          <a:p>
            <a:pPr algn="ctr"/>
            <a:r>
              <a:rPr lang="en-US" sz="2000" dirty="0"/>
              <a:t>this is the idea behind </a:t>
            </a:r>
            <a:r>
              <a:rPr lang="en-US" sz="2000"/>
              <a:t>heap compaction</a:t>
            </a:r>
            <a:endParaRPr lang="en-US" sz="2000" b="1" dirty="0"/>
          </a:p>
        </p:txBody>
      </p:sp>
    </p:spTree>
    <p:extLst>
      <p:ext uri="{BB962C8B-B14F-4D97-AF65-F5344CB8AC3E}">
        <p14:creationId xmlns:p14="http://schemas.microsoft.com/office/powerpoint/2010/main" val="3457860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decel="5000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nodeType="clickEffect">
                                  <p:stCondLst>
                                    <p:cond delay="0"/>
                                  </p:stCondLst>
                                  <p:childTnLst>
                                    <p:animMotion origin="layout" path="M -3.33333E-6 1.11111E-6 L 0.05209 -0.00139 " pathEditMode="relative" rAng="0" ptsTypes="AA">
                                      <p:cBhvr>
                                        <p:cTn id="30" dur="400" fill="hold"/>
                                        <p:tgtEl>
                                          <p:spTgt spid="15"/>
                                        </p:tgtEl>
                                        <p:attrNameLst>
                                          <p:attrName>ppt_x</p:attrName>
                                          <p:attrName>ppt_y</p:attrName>
                                        </p:attrNameLst>
                                      </p:cBhvr>
                                      <p:rCtr x="2604" y="-83"/>
                                    </p:animMotion>
                                  </p:childTnLst>
                                </p:cTn>
                              </p:par>
                              <p:par>
                                <p:cTn id="31" presetID="42" presetClass="path" presetSubtype="0" accel="50000" decel="50000" fill="hold" nodeType="withEffect">
                                  <p:stCondLst>
                                    <p:cond delay="0"/>
                                  </p:stCondLst>
                                  <p:childTnLst>
                                    <p:animMotion origin="layout" path="M -3.33333E-6 1.11111E-6 L 0.11875 -0.00139 " pathEditMode="relative" rAng="0" ptsTypes="AA">
                                      <p:cBhvr>
                                        <p:cTn id="32" dur="400" fill="hold"/>
                                        <p:tgtEl>
                                          <p:spTgt spid="7"/>
                                        </p:tgtEl>
                                        <p:attrNameLst>
                                          <p:attrName>ppt_x</p:attrName>
                                          <p:attrName>ppt_y</p:attrName>
                                        </p:attrNameLst>
                                      </p:cBhvr>
                                      <p:rCtr x="5937" y="-83"/>
                                    </p:animMotion>
                                  </p:childTnLst>
                                </p:cTn>
                              </p:par>
                              <p:par>
                                <p:cTn id="33" presetID="63" presetClass="path" presetSubtype="0" accel="50000" decel="50000" fill="hold" nodeType="withEffect">
                                  <p:stCondLst>
                                    <p:cond delay="0"/>
                                  </p:stCondLst>
                                  <p:childTnLst>
                                    <p:animMotion origin="layout" path="M 3.33333E-6 1.11111E-6 L 0.20208 -0.00139 " pathEditMode="relative" rAng="0" ptsTypes="AA">
                                      <p:cBhvr>
                                        <p:cTn id="34" dur="400" fill="hold"/>
                                        <p:tgtEl>
                                          <p:spTgt spid="8"/>
                                        </p:tgtEl>
                                        <p:attrNameLst>
                                          <p:attrName>ppt_x</p:attrName>
                                          <p:attrName>ppt_y</p:attrName>
                                        </p:attrNameLst>
                                      </p:cBhvr>
                                      <p:rCtr x="10104" y="-83"/>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8" grpId="0" animBg="1"/>
      <p:bldP spid="20"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Intractable</a:t>
            </a:r>
          </a:p>
        </p:txBody>
      </p:sp>
      <p:sp>
        <p:nvSpPr>
          <p:cNvPr id="3" name="Content Placeholder 2"/>
          <p:cNvSpPr>
            <a:spLocks noGrp="1"/>
          </p:cNvSpPr>
          <p:nvPr>
            <p:ph idx="1"/>
          </p:nvPr>
        </p:nvSpPr>
        <p:spPr>
          <a:xfrm>
            <a:off x="152400" y="495301"/>
            <a:ext cx="8991600" cy="533399"/>
          </a:xfrm>
        </p:spPr>
        <p:txBody>
          <a:bodyPr/>
          <a:lstStyle/>
          <a:p>
            <a:r>
              <a:rPr lang="en-US" dirty="0"/>
              <a:t>let's say we have this situation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grpSp>
        <p:nvGrpSpPr>
          <p:cNvPr id="6" name="Group 5"/>
          <p:cNvGrpSpPr/>
          <p:nvPr/>
        </p:nvGrpSpPr>
        <p:grpSpPr>
          <a:xfrm>
            <a:off x="304800" y="1028700"/>
            <a:ext cx="8686800" cy="762001"/>
            <a:chOff x="228600" y="1028699"/>
            <a:chExt cx="8686800" cy="762001"/>
          </a:xfrm>
        </p:grpSpPr>
        <p:sp>
          <p:nvSpPr>
            <p:cNvPr id="7" name="Rectangle 6"/>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1028699"/>
              <a:ext cx="152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914400" y="1028700"/>
              <a:ext cx="6096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1600200" y="1028700"/>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 name="Rectangle 10"/>
            <p:cNvSpPr/>
            <p:nvPr/>
          </p:nvSpPr>
          <p:spPr>
            <a:xfrm>
              <a:off x="34290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39624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44958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50292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7086600" y="1028700"/>
              <a:ext cx="16002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6" name="TextBox 15"/>
          <p:cNvSpPr txBox="1"/>
          <p:nvPr/>
        </p:nvSpPr>
        <p:spPr>
          <a:xfrm>
            <a:off x="1717249" y="2320164"/>
            <a:ext cx="1102151" cy="461665"/>
          </a:xfrm>
          <a:prstGeom prst="rect">
            <a:avLst/>
          </a:prstGeom>
          <a:noFill/>
        </p:spPr>
        <p:txBody>
          <a:bodyPr wrap="square" rtlCol="0">
            <a:spAutoFit/>
          </a:bodyPr>
          <a:lstStyle/>
          <a:p>
            <a:pPr algn="ctr"/>
            <a:r>
              <a:rPr lang="en-US" sz="2400" b="1">
                <a:latin typeface="Consolas" charset="0"/>
                <a:ea typeface="Consolas" charset="0"/>
                <a:cs typeface="Consolas" charset="0"/>
              </a:rPr>
              <a:t>head</a:t>
            </a:r>
            <a:endParaRPr lang="en-US" sz="2400" b="1" dirty="0">
              <a:latin typeface="Consolas" charset="0"/>
              <a:ea typeface="Consolas" charset="0"/>
              <a:cs typeface="Consolas" charset="0"/>
            </a:endParaRPr>
          </a:p>
        </p:txBody>
      </p:sp>
      <p:sp>
        <p:nvSpPr>
          <p:cNvPr id="17" name="Arc 16"/>
          <p:cNvSpPr/>
          <p:nvPr/>
        </p:nvSpPr>
        <p:spPr>
          <a:xfrm>
            <a:off x="1866900" y="1334028"/>
            <a:ext cx="1752600" cy="1219201"/>
          </a:xfrm>
          <a:prstGeom prst="arc">
            <a:avLst>
              <a:gd name="adj1" fmla="val 21402945"/>
              <a:gd name="adj2" fmla="val 565651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736969" y="1943628"/>
            <a:ext cx="3393453" cy="1015663"/>
          </a:xfrm>
          <a:prstGeom prst="rect">
            <a:avLst/>
          </a:prstGeom>
          <a:noFill/>
        </p:spPr>
        <p:txBody>
          <a:bodyPr wrap="square" rtlCol="0">
            <a:spAutoFit/>
          </a:bodyPr>
          <a:lstStyle/>
          <a:p>
            <a:pPr algn="ctr"/>
            <a:r>
              <a:rPr lang="en-US" sz="2000" dirty="0"/>
              <a:t>if I want to move that block to the left, what do I have to do to the </a:t>
            </a:r>
            <a:r>
              <a:rPr lang="en-US" sz="2000" b="1" dirty="0"/>
              <a:t>head</a:t>
            </a:r>
            <a:r>
              <a:rPr lang="en-US" sz="2000" dirty="0"/>
              <a:t> pointer?</a:t>
            </a:r>
            <a:endParaRPr lang="en-US" sz="2000" b="1" dirty="0"/>
          </a:p>
        </p:txBody>
      </p:sp>
      <p:sp>
        <p:nvSpPr>
          <p:cNvPr id="19" name="TextBox 18"/>
          <p:cNvSpPr txBox="1"/>
          <p:nvPr/>
        </p:nvSpPr>
        <p:spPr>
          <a:xfrm>
            <a:off x="995117" y="3053686"/>
            <a:ext cx="4229100" cy="400110"/>
          </a:xfrm>
          <a:prstGeom prst="rect">
            <a:avLst/>
          </a:prstGeom>
          <a:noFill/>
        </p:spPr>
        <p:txBody>
          <a:bodyPr wrap="square" rtlCol="0">
            <a:spAutoFit/>
          </a:bodyPr>
          <a:lstStyle/>
          <a:p>
            <a:r>
              <a:rPr lang="en-US" sz="2000" dirty="0"/>
              <a:t>I have to change the pointer, too.</a:t>
            </a:r>
            <a:endParaRPr lang="en-US" sz="2000" b="1" dirty="0"/>
          </a:p>
        </p:txBody>
      </p:sp>
      <p:sp>
        <p:nvSpPr>
          <p:cNvPr id="20" name="TextBox 19"/>
          <p:cNvSpPr txBox="1"/>
          <p:nvPr/>
        </p:nvSpPr>
        <p:spPr>
          <a:xfrm>
            <a:off x="995117" y="3427595"/>
            <a:ext cx="7097794" cy="400110"/>
          </a:xfrm>
          <a:prstGeom prst="rect">
            <a:avLst/>
          </a:prstGeom>
          <a:noFill/>
        </p:spPr>
        <p:txBody>
          <a:bodyPr wrap="square" rtlCol="0">
            <a:spAutoFit/>
          </a:bodyPr>
          <a:lstStyle/>
          <a:p>
            <a:r>
              <a:rPr lang="en-US" sz="2000" b="1" dirty="0"/>
              <a:t>I have to change every </a:t>
            </a:r>
            <a:r>
              <a:rPr lang="en-US" sz="2000" b="1"/>
              <a:t>pointer that points to that block.</a:t>
            </a:r>
            <a:endParaRPr lang="en-US" sz="2000" b="1" dirty="0"/>
          </a:p>
        </p:txBody>
      </p:sp>
      <p:sp>
        <p:nvSpPr>
          <p:cNvPr id="21" name="TextBox 20"/>
          <p:cNvSpPr txBox="1"/>
          <p:nvPr/>
        </p:nvSpPr>
        <p:spPr>
          <a:xfrm>
            <a:off x="995117" y="3801504"/>
            <a:ext cx="4229100" cy="400110"/>
          </a:xfrm>
          <a:prstGeom prst="rect">
            <a:avLst/>
          </a:prstGeom>
          <a:noFill/>
        </p:spPr>
        <p:txBody>
          <a:bodyPr wrap="square" rtlCol="0">
            <a:spAutoFit/>
          </a:bodyPr>
          <a:lstStyle/>
          <a:p>
            <a:r>
              <a:rPr lang="en-US" sz="2000"/>
              <a:t>this is completely unworkable.</a:t>
            </a:r>
            <a:endParaRPr lang="en-US" sz="2000" dirty="0"/>
          </a:p>
        </p:txBody>
      </p:sp>
      <p:sp>
        <p:nvSpPr>
          <p:cNvPr id="22" name="TextBox 21"/>
          <p:cNvSpPr txBox="1"/>
          <p:nvPr/>
        </p:nvSpPr>
        <p:spPr>
          <a:xfrm>
            <a:off x="2701761" y="4302686"/>
            <a:ext cx="5391150" cy="707886"/>
          </a:xfrm>
          <a:prstGeom prst="rect">
            <a:avLst/>
          </a:prstGeom>
          <a:noFill/>
        </p:spPr>
        <p:txBody>
          <a:bodyPr wrap="square" rtlCol="0">
            <a:spAutoFit/>
          </a:bodyPr>
          <a:lstStyle/>
          <a:p>
            <a:pPr algn="ctr"/>
            <a:r>
              <a:rPr lang="en-US" sz="2000" dirty="0"/>
              <a:t>but remember: every problem in CS can be solved with another level of indirection</a:t>
            </a:r>
            <a:r>
              <a:rPr lang="mr-IN" sz="2000" dirty="0"/>
              <a:t>…</a:t>
            </a:r>
            <a:endParaRPr lang="en-US" sz="2000" dirty="0"/>
          </a:p>
        </p:txBody>
      </p:sp>
    </p:spTree>
    <p:extLst>
      <p:ext uri="{BB962C8B-B14F-4D97-AF65-F5344CB8AC3E}">
        <p14:creationId xmlns:p14="http://schemas.microsoft.com/office/powerpoint/2010/main" val="17283230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animBg="1"/>
      <p:bldP spid="18" grpId="0"/>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Tractable (animated)</a:t>
            </a:r>
          </a:p>
        </p:txBody>
      </p:sp>
      <p:sp>
        <p:nvSpPr>
          <p:cNvPr id="3" name="Content Placeholder 2"/>
          <p:cNvSpPr>
            <a:spLocks noGrp="1"/>
          </p:cNvSpPr>
          <p:nvPr>
            <p:ph idx="1"/>
          </p:nvPr>
        </p:nvSpPr>
        <p:spPr>
          <a:xfrm>
            <a:off x="152400" y="495301"/>
            <a:ext cx="8991600" cy="533399"/>
          </a:xfrm>
        </p:spPr>
        <p:txBody>
          <a:bodyPr/>
          <a:lstStyle/>
          <a:p>
            <a:r>
              <a:rPr lang="en-US" dirty="0"/>
              <a:t>instead of pointing </a:t>
            </a:r>
            <a:r>
              <a:rPr lang="en-US" i="1" dirty="0"/>
              <a:t>directly</a:t>
            </a:r>
            <a:r>
              <a:rPr lang="en-US" dirty="0"/>
              <a:t> to the heap, we make </a:t>
            </a:r>
            <a:r>
              <a:rPr lang="en-US" b="1" dirty="0"/>
              <a:t>EVERY </a:t>
            </a:r>
            <a:r>
              <a:rPr lang="en-US" dirty="0"/>
              <a:t>pointer</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24</a:t>
            </a:fld>
            <a:endParaRPr lang="en-US"/>
          </a:p>
        </p:txBody>
      </p:sp>
      <p:grpSp>
        <p:nvGrpSpPr>
          <p:cNvPr id="6" name="Group 5"/>
          <p:cNvGrpSpPr/>
          <p:nvPr/>
        </p:nvGrpSpPr>
        <p:grpSpPr>
          <a:xfrm>
            <a:off x="304800" y="1028700"/>
            <a:ext cx="8686800" cy="762001"/>
            <a:chOff x="228600" y="1028699"/>
            <a:chExt cx="8686800" cy="762001"/>
          </a:xfrm>
        </p:grpSpPr>
        <p:sp>
          <p:nvSpPr>
            <p:cNvPr id="7" name="Rectangle 6"/>
            <p:cNvSpPr/>
            <p:nvPr/>
          </p:nvSpPr>
          <p:spPr>
            <a:xfrm>
              <a:off x="228600" y="1028700"/>
              <a:ext cx="8686800" cy="76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1028699"/>
              <a:ext cx="1524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914400" y="1028700"/>
              <a:ext cx="6096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 name="Rectangle 9"/>
            <p:cNvSpPr/>
            <p:nvPr/>
          </p:nvSpPr>
          <p:spPr>
            <a:xfrm>
              <a:off x="1600200" y="1028700"/>
              <a:ext cx="11430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Rectangle 11"/>
            <p:cNvSpPr/>
            <p:nvPr/>
          </p:nvSpPr>
          <p:spPr>
            <a:xfrm>
              <a:off x="39624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 name="Rectangle 12"/>
            <p:cNvSpPr/>
            <p:nvPr/>
          </p:nvSpPr>
          <p:spPr>
            <a:xfrm>
              <a:off x="44958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Rectangle 13"/>
            <p:cNvSpPr/>
            <p:nvPr/>
          </p:nvSpPr>
          <p:spPr>
            <a:xfrm>
              <a:off x="5029200" y="1028700"/>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5" name="Rectangle 14"/>
            <p:cNvSpPr/>
            <p:nvPr/>
          </p:nvSpPr>
          <p:spPr>
            <a:xfrm>
              <a:off x="7086600" y="1028700"/>
              <a:ext cx="16002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19" name="TextBox 18"/>
          <p:cNvSpPr txBox="1"/>
          <p:nvPr/>
        </p:nvSpPr>
        <p:spPr>
          <a:xfrm>
            <a:off x="3968292" y="1960814"/>
            <a:ext cx="4229100" cy="400110"/>
          </a:xfrm>
          <a:prstGeom prst="rect">
            <a:avLst/>
          </a:prstGeom>
          <a:noFill/>
        </p:spPr>
        <p:txBody>
          <a:bodyPr wrap="square" rtlCol="0">
            <a:spAutoFit/>
          </a:bodyPr>
          <a:lstStyle/>
          <a:p>
            <a:r>
              <a:rPr lang="mr-IN" sz="2000" dirty="0"/>
              <a:t>…</a:t>
            </a:r>
            <a:r>
              <a:rPr lang="en-US" sz="2000" dirty="0"/>
              <a:t>point to a pointer.</a:t>
            </a:r>
            <a:endParaRPr lang="en-US" sz="2000" b="1" dirty="0"/>
          </a:p>
        </p:txBody>
      </p:sp>
      <p:sp>
        <p:nvSpPr>
          <p:cNvPr id="22" name="TextBox 21"/>
          <p:cNvSpPr txBox="1"/>
          <p:nvPr/>
        </p:nvSpPr>
        <p:spPr>
          <a:xfrm>
            <a:off x="5105400" y="2396071"/>
            <a:ext cx="3510699" cy="707886"/>
          </a:xfrm>
          <a:prstGeom prst="rect">
            <a:avLst/>
          </a:prstGeom>
          <a:noFill/>
        </p:spPr>
        <p:txBody>
          <a:bodyPr wrap="square" rtlCol="0">
            <a:spAutoFit/>
          </a:bodyPr>
          <a:lstStyle/>
          <a:p>
            <a:pPr algn="ctr"/>
            <a:r>
              <a:rPr lang="en-US" sz="2000" dirty="0"/>
              <a:t>now we can have unlimited pointers to that pointer</a:t>
            </a:r>
          </a:p>
        </p:txBody>
      </p:sp>
      <p:graphicFrame>
        <p:nvGraphicFramePr>
          <p:cNvPr id="23" name="Table 22"/>
          <p:cNvGraphicFramePr>
            <a:graphicFrameLocks noGrp="1"/>
          </p:cNvGraphicFramePr>
          <p:nvPr>
            <p:extLst>
              <p:ext uri="{D42A27DB-BD31-4B8C-83A1-F6EECF244321}">
                <p14:modId xmlns:p14="http://schemas.microsoft.com/office/powerpoint/2010/main" val="537857114"/>
              </p:ext>
            </p:extLst>
          </p:nvPr>
        </p:nvGraphicFramePr>
        <p:xfrm>
          <a:off x="1498037" y="1951986"/>
          <a:ext cx="1231709" cy="3474720"/>
        </p:xfrm>
        <a:graphic>
          <a:graphicData uri="http://schemas.openxmlformats.org/drawingml/2006/table">
            <a:tbl>
              <a:tblPr firstRow="1" bandRow="1">
                <a:tableStyleId>{5C22544A-7EE6-4342-B048-85BDC9FD1C3A}</a:tableStyleId>
              </a:tblPr>
              <a:tblGrid>
                <a:gridCol w="1231709">
                  <a:extLst>
                    <a:ext uri="{9D8B030D-6E8A-4147-A177-3AD203B41FA5}">
                      <a16:colId xmlns:a16="http://schemas.microsoft.com/office/drawing/2014/main" val="20000"/>
                    </a:ext>
                  </a:extLst>
                </a:gridCol>
              </a:tblGrid>
              <a:tr h="369016">
                <a:tc>
                  <a:txBody>
                    <a:bodyPr/>
                    <a:lstStyle/>
                    <a:p>
                      <a:pPr algn="ctr"/>
                      <a:r>
                        <a:rPr lang="en-US" sz="2000" dirty="0"/>
                        <a:t>Heap Pointers</a:t>
                      </a:r>
                    </a:p>
                  </a:txBody>
                  <a:tcPr/>
                </a:tc>
                <a:extLst>
                  <a:ext uri="{0D108BD9-81ED-4DB2-BD59-A6C34878D82A}">
                    <a16:rowId xmlns:a16="http://schemas.microsoft.com/office/drawing/2014/main" val="10000"/>
                  </a:ext>
                </a:extLst>
              </a:tr>
              <a:tr h="370840">
                <a:tc>
                  <a:txBody>
                    <a:bodyPr/>
                    <a:lstStyle/>
                    <a:p>
                      <a:pPr algn="ctr"/>
                      <a:endParaRPr lang="en-US" sz="2000" dirty="0"/>
                    </a:p>
                  </a:txBody>
                  <a:tcPr/>
                </a:tc>
                <a:extLst>
                  <a:ext uri="{0D108BD9-81ED-4DB2-BD59-A6C34878D82A}">
                    <a16:rowId xmlns:a16="http://schemas.microsoft.com/office/drawing/2014/main" val="10001"/>
                  </a:ext>
                </a:extLst>
              </a:tr>
              <a:tr h="370840">
                <a:tc>
                  <a:txBody>
                    <a:bodyPr/>
                    <a:lstStyle/>
                    <a:p>
                      <a:pPr algn="ctr"/>
                      <a:endParaRPr lang="en-US" sz="2000" dirty="0"/>
                    </a:p>
                  </a:txBody>
                  <a:tcPr/>
                </a:tc>
                <a:extLst>
                  <a:ext uri="{0D108BD9-81ED-4DB2-BD59-A6C34878D82A}">
                    <a16:rowId xmlns:a16="http://schemas.microsoft.com/office/drawing/2014/main" val="10002"/>
                  </a:ext>
                </a:extLst>
              </a:tr>
              <a:tr h="370840">
                <a:tc>
                  <a:txBody>
                    <a:bodyPr/>
                    <a:lstStyle/>
                    <a:p>
                      <a:pPr algn="ctr"/>
                      <a:endParaRPr lang="en-US" sz="2000" dirty="0"/>
                    </a:p>
                  </a:txBody>
                  <a:tcPr/>
                </a:tc>
                <a:extLst>
                  <a:ext uri="{0D108BD9-81ED-4DB2-BD59-A6C34878D82A}">
                    <a16:rowId xmlns:a16="http://schemas.microsoft.com/office/drawing/2014/main" val="10003"/>
                  </a:ext>
                </a:extLst>
              </a:tr>
              <a:tr h="370840">
                <a:tc>
                  <a:txBody>
                    <a:bodyPr/>
                    <a:lstStyle/>
                    <a:p>
                      <a:pPr algn="ctr"/>
                      <a:endParaRPr lang="en-US" sz="2000" dirty="0"/>
                    </a:p>
                  </a:txBody>
                  <a:tcPr/>
                </a:tc>
                <a:extLst>
                  <a:ext uri="{0D108BD9-81ED-4DB2-BD59-A6C34878D82A}">
                    <a16:rowId xmlns:a16="http://schemas.microsoft.com/office/drawing/2014/main" val="10004"/>
                  </a:ext>
                </a:extLst>
              </a:tr>
              <a:tr h="370840">
                <a:tc>
                  <a:txBody>
                    <a:bodyPr/>
                    <a:lstStyle/>
                    <a:p>
                      <a:pPr algn="ctr"/>
                      <a:endParaRPr lang="en-US" sz="2000" dirty="0"/>
                    </a:p>
                  </a:txBody>
                  <a:tcPr/>
                </a:tc>
                <a:extLst>
                  <a:ext uri="{0D108BD9-81ED-4DB2-BD59-A6C34878D82A}">
                    <a16:rowId xmlns:a16="http://schemas.microsoft.com/office/drawing/2014/main" val="10005"/>
                  </a:ext>
                </a:extLst>
              </a:tr>
              <a:tr h="370840">
                <a:tc>
                  <a:txBody>
                    <a:bodyPr/>
                    <a:lstStyle/>
                    <a:p>
                      <a:pPr algn="ctr"/>
                      <a:endParaRPr lang="en-US" sz="2000" dirty="0"/>
                    </a:p>
                  </a:txBody>
                  <a:tcPr/>
                </a:tc>
                <a:extLst>
                  <a:ext uri="{0D108BD9-81ED-4DB2-BD59-A6C34878D82A}">
                    <a16:rowId xmlns:a16="http://schemas.microsoft.com/office/drawing/2014/main" val="10006"/>
                  </a:ext>
                </a:extLst>
              </a:tr>
              <a:tr h="370840">
                <a:tc>
                  <a:txBody>
                    <a:bodyPr/>
                    <a:lstStyle/>
                    <a:p>
                      <a:pPr algn="ctr"/>
                      <a:endParaRPr lang="en-US" sz="2000" dirty="0"/>
                    </a:p>
                  </a:txBody>
                  <a:tcPr/>
                </a:tc>
                <a:extLst>
                  <a:ext uri="{0D108BD9-81ED-4DB2-BD59-A6C34878D82A}">
                    <a16:rowId xmlns:a16="http://schemas.microsoft.com/office/drawing/2014/main" val="10007"/>
                  </a:ext>
                </a:extLst>
              </a:tr>
            </a:tbl>
          </a:graphicData>
        </a:graphic>
      </p:graphicFrame>
      <p:sp>
        <p:nvSpPr>
          <p:cNvPr id="17" name="Arc 16"/>
          <p:cNvSpPr/>
          <p:nvPr/>
        </p:nvSpPr>
        <p:spPr>
          <a:xfrm>
            <a:off x="1295400" y="-190499"/>
            <a:ext cx="2368092" cy="4191000"/>
          </a:xfrm>
          <a:prstGeom prst="arc">
            <a:avLst>
              <a:gd name="adj1" fmla="val 21402945"/>
              <a:gd name="adj2" fmla="val 553643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9" name="Group 38"/>
          <p:cNvGrpSpPr/>
          <p:nvPr/>
        </p:nvGrpSpPr>
        <p:grpSpPr>
          <a:xfrm>
            <a:off x="13215" y="3827705"/>
            <a:ext cx="1484822" cy="461665"/>
            <a:chOff x="13215" y="3827705"/>
            <a:chExt cx="1484822" cy="461665"/>
          </a:xfrm>
        </p:grpSpPr>
        <p:sp>
          <p:nvSpPr>
            <p:cNvPr id="16" name="TextBox 15"/>
            <p:cNvSpPr txBox="1"/>
            <p:nvPr/>
          </p:nvSpPr>
          <p:spPr>
            <a:xfrm>
              <a:off x="13215" y="3827705"/>
              <a:ext cx="1102151"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head</a:t>
              </a:r>
            </a:p>
          </p:txBody>
        </p:sp>
        <p:cxnSp>
          <p:nvCxnSpPr>
            <p:cNvPr id="25" name="Straight Arrow Connector 24"/>
            <p:cNvCxnSpPr/>
            <p:nvPr/>
          </p:nvCxnSpPr>
          <p:spPr>
            <a:xfrm>
              <a:off x="990600" y="4047343"/>
              <a:ext cx="507437" cy="14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24606" y="4138887"/>
            <a:ext cx="1473431" cy="596830"/>
            <a:chOff x="24606" y="4138887"/>
            <a:chExt cx="1473431" cy="596830"/>
          </a:xfrm>
        </p:grpSpPr>
        <p:sp>
          <p:nvSpPr>
            <p:cNvPr id="28" name="TextBox 27"/>
            <p:cNvSpPr txBox="1"/>
            <p:nvPr/>
          </p:nvSpPr>
          <p:spPr>
            <a:xfrm>
              <a:off x="24606" y="4274052"/>
              <a:ext cx="1102151"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n</a:t>
              </a:r>
            </a:p>
          </p:txBody>
        </p:sp>
        <p:cxnSp>
          <p:nvCxnSpPr>
            <p:cNvPr id="29" name="Straight Arrow Connector 28"/>
            <p:cNvCxnSpPr/>
            <p:nvPr/>
          </p:nvCxnSpPr>
          <p:spPr>
            <a:xfrm flipV="1">
              <a:off x="744558" y="4138887"/>
              <a:ext cx="753479" cy="35040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65063" y="4190388"/>
            <a:ext cx="1392517" cy="825950"/>
            <a:chOff x="65063" y="4190388"/>
            <a:chExt cx="1392517" cy="825950"/>
          </a:xfrm>
        </p:grpSpPr>
        <p:sp>
          <p:nvSpPr>
            <p:cNvPr id="31" name="TextBox 30"/>
            <p:cNvSpPr txBox="1"/>
            <p:nvPr/>
          </p:nvSpPr>
          <p:spPr>
            <a:xfrm>
              <a:off x="65063" y="4554673"/>
              <a:ext cx="1102151" cy="461665"/>
            </a:xfrm>
            <a:prstGeom prst="rect">
              <a:avLst/>
            </a:prstGeom>
            <a:noFill/>
          </p:spPr>
          <p:txBody>
            <a:bodyPr wrap="square" rtlCol="0">
              <a:spAutoFit/>
            </a:bodyPr>
            <a:lstStyle/>
            <a:p>
              <a:pPr algn="ctr"/>
              <a:r>
                <a:rPr lang="en-US" sz="2400" b="1" dirty="0" err="1">
                  <a:latin typeface="Consolas" charset="0"/>
                  <a:ea typeface="Consolas" charset="0"/>
                  <a:cs typeface="Consolas" charset="0"/>
                </a:rPr>
                <a:t>prev</a:t>
              </a:r>
              <a:endParaRPr lang="en-US" sz="2400" b="1" dirty="0">
                <a:latin typeface="Consolas" charset="0"/>
                <a:ea typeface="Consolas" charset="0"/>
                <a:cs typeface="Consolas" charset="0"/>
              </a:endParaRPr>
            </a:p>
          </p:txBody>
        </p:sp>
        <p:cxnSp>
          <p:nvCxnSpPr>
            <p:cNvPr id="32" name="Straight Arrow Connector 31"/>
            <p:cNvCxnSpPr/>
            <p:nvPr/>
          </p:nvCxnSpPr>
          <p:spPr>
            <a:xfrm flipV="1">
              <a:off x="1032086" y="4190388"/>
              <a:ext cx="425494" cy="4699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3519340" y="3210813"/>
            <a:ext cx="4942788" cy="707886"/>
          </a:xfrm>
          <a:prstGeom prst="rect">
            <a:avLst/>
          </a:prstGeom>
          <a:noFill/>
        </p:spPr>
        <p:txBody>
          <a:bodyPr wrap="square" rtlCol="0">
            <a:spAutoFit/>
          </a:bodyPr>
          <a:lstStyle/>
          <a:p>
            <a:pPr algn="ctr"/>
            <a:r>
              <a:rPr lang="en-US" sz="2000" dirty="0"/>
              <a:t>and if we want to move the block, we update the </a:t>
            </a:r>
            <a:r>
              <a:rPr lang="en-US" sz="2000" b="1" dirty="0"/>
              <a:t>one</a:t>
            </a:r>
            <a:r>
              <a:rPr lang="en-US" sz="2000" dirty="0"/>
              <a:t> pointer in the table.</a:t>
            </a:r>
          </a:p>
        </p:txBody>
      </p:sp>
      <p:sp>
        <p:nvSpPr>
          <p:cNvPr id="37" name="Arc 36"/>
          <p:cNvSpPr/>
          <p:nvPr/>
        </p:nvSpPr>
        <p:spPr>
          <a:xfrm>
            <a:off x="2000647" y="-190499"/>
            <a:ext cx="971154" cy="4191000"/>
          </a:xfrm>
          <a:prstGeom prst="arc">
            <a:avLst>
              <a:gd name="adj1" fmla="val 21402945"/>
              <a:gd name="adj2" fmla="val 553643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Rectangle 37"/>
          <p:cNvSpPr/>
          <p:nvPr/>
        </p:nvSpPr>
        <p:spPr>
          <a:xfrm>
            <a:off x="3505200" y="1028701"/>
            <a:ext cx="304800" cy="76200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TextBox 41"/>
          <p:cNvSpPr txBox="1"/>
          <p:nvPr/>
        </p:nvSpPr>
        <p:spPr>
          <a:xfrm>
            <a:off x="4572000" y="4190388"/>
            <a:ext cx="3982236" cy="400110"/>
          </a:xfrm>
          <a:prstGeom prst="rect">
            <a:avLst/>
          </a:prstGeom>
          <a:noFill/>
        </p:spPr>
        <p:txBody>
          <a:bodyPr wrap="square" rtlCol="0">
            <a:spAutoFit/>
          </a:bodyPr>
          <a:lstStyle/>
          <a:p>
            <a:pPr algn="ctr"/>
            <a:r>
              <a:rPr lang="en-US" sz="2000" b="1" dirty="0"/>
              <a:t>what are </a:t>
            </a:r>
            <a:r>
              <a:rPr lang="en-US" sz="2000" b="1"/>
              <a:t>the downsides?</a:t>
            </a:r>
            <a:endParaRPr lang="en-US" sz="2000" b="1" dirty="0"/>
          </a:p>
        </p:txBody>
      </p:sp>
    </p:spTree>
    <p:extLst>
      <p:ext uri="{BB962C8B-B14F-4D97-AF65-F5344CB8AC3E}">
        <p14:creationId xmlns:p14="http://schemas.microsoft.com/office/powerpoint/2010/main" val="13540094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5" presetClass="path" presetSubtype="0" accel="50000" decel="50000" fill="hold" grpId="0" nodeType="clickEffect">
                                  <p:stCondLst>
                                    <p:cond delay="0"/>
                                  </p:stCondLst>
                                  <p:childTnLst>
                                    <p:animMotion origin="layout" path="M 0 3.33333E-6 L -0.075 3.33333E-6 " pathEditMode="relative" rAng="0" ptsTypes="AA">
                                      <p:cBhvr>
                                        <p:cTn id="36" dur="300" fill="hold"/>
                                        <p:tgtEl>
                                          <p:spTgt spid="38"/>
                                        </p:tgtEl>
                                        <p:attrNameLst>
                                          <p:attrName>ppt_x</p:attrName>
                                          <p:attrName>ppt_y</p:attrName>
                                        </p:attrNameLst>
                                      </p:cBhvr>
                                      <p:rCtr x="-3750" y="0"/>
                                    </p:animMotion>
                                  </p:childTnLst>
                                </p:cTn>
                              </p:par>
                            </p:childTnLst>
                          </p:cTn>
                        </p:par>
                        <p:par>
                          <p:cTn id="37" fill="hold">
                            <p:stCondLst>
                              <p:cond delay="300"/>
                            </p:stCondLst>
                            <p:childTnLst>
                              <p:par>
                                <p:cTn id="38" presetID="1" presetClass="exit" presetSubtype="0" fill="hold" grpId="1" nodeType="afterEffect">
                                  <p:stCondLst>
                                    <p:cond delay="0"/>
                                  </p:stCondLst>
                                  <p:childTnLst>
                                    <p:set>
                                      <p:cBhvr>
                                        <p:cTn id="39" dur="1" fill="hold">
                                          <p:stCondLst>
                                            <p:cond delay="0"/>
                                          </p:stCondLst>
                                        </p:cTn>
                                        <p:tgtEl>
                                          <p:spTgt spid="17"/>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17" grpId="0" animBg="1"/>
      <p:bldP spid="17" grpId="1" animBg="1"/>
      <p:bldP spid="35" grpId="0"/>
      <p:bldP spid="37" grpId="0" animBg="1"/>
      <p:bldP spid="38" grpId="0" animBg="1"/>
      <p:bldP spid="4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Wellllll</a:t>
            </a:r>
            <a:r>
              <a:rPr lang="en-US" dirty="0"/>
              <a:t> guess what, we can't do it in C</a:t>
            </a:r>
          </a:p>
        </p:txBody>
      </p:sp>
      <p:sp>
        <p:nvSpPr>
          <p:cNvPr id="3" name="Content Placeholder 2"/>
          <p:cNvSpPr>
            <a:spLocks noGrp="1"/>
          </p:cNvSpPr>
          <p:nvPr>
            <p:ph idx="1"/>
          </p:nvPr>
        </p:nvSpPr>
        <p:spPr/>
        <p:txBody>
          <a:bodyPr/>
          <a:lstStyle/>
          <a:p>
            <a:r>
              <a:rPr lang="en-US" dirty="0"/>
              <a:t>Java does this</a:t>
            </a:r>
            <a:r>
              <a:rPr lang="mr-IN" dirty="0"/>
              <a:t>…</a:t>
            </a:r>
            <a:endParaRPr lang="en-US" dirty="0"/>
          </a:p>
          <a:p>
            <a:pPr lvl="1"/>
            <a:r>
              <a:rPr lang="en-US" dirty="0"/>
              <a:t>because </a:t>
            </a:r>
            <a:r>
              <a:rPr lang="en-US" b="1" dirty="0"/>
              <a:t>they designed it from the start</a:t>
            </a:r>
            <a:r>
              <a:rPr lang="en-US" dirty="0"/>
              <a:t> to be able to do this.</a:t>
            </a:r>
          </a:p>
          <a:p>
            <a:r>
              <a:rPr lang="en-US" dirty="0"/>
              <a:t>doing this requires:</a:t>
            </a:r>
          </a:p>
          <a:p>
            <a:pPr lvl="1"/>
            <a:r>
              <a:rPr lang="en-US" dirty="0"/>
              <a:t>perfect knowledge of where every block is</a:t>
            </a:r>
          </a:p>
          <a:p>
            <a:pPr lvl="1"/>
            <a:r>
              <a:rPr lang="en-US" dirty="0"/>
              <a:t>no pointers to the "insides" of blocks (“address of array item”)</a:t>
            </a:r>
          </a:p>
          <a:p>
            <a:pPr lvl="1"/>
            <a:r>
              <a:rPr lang="en-US" dirty="0"/>
              <a:t>no access to the heap </a:t>
            </a:r>
            <a:r>
              <a:rPr lang="en-US" i="1" dirty="0"/>
              <a:t>without</a:t>
            </a:r>
            <a:r>
              <a:rPr lang="en-US" dirty="0"/>
              <a:t> these double-pointers</a:t>
            </a:r>
          </a:p>
          <a:p>
            <a:r>
              <a:rPr lang="en-US" dirty="0"/>
              <a:t>you </a:t>
            </a:r>
            <a:r>
              <a:rPr lang="en-US" i="1" dirty="0"/>
              <a:t>could</a:t>
            </a:r>
            <a:r>
              <a:rPr lang="en-US" dirty="0"/>
              <a:t> do this in C if you were </a:t>
            </a:r>
            <a:r>
              <a:rPr lang="en-US" i="1" dirty="0" err="1"/>
              <a:t>reaaally</a:t>
            </a:r>
            <a:r>
              <a:rPr lang="en-US" dirty="0"/>
              <a:t> disciplined</a:t>
            </a:r>
          </a:p>
          <a:p>
            <a:pPr lvl="1"/>
            <a:r>
              <a:rPr lang="en-US" dirty="0"/>
              <a:t>but there's absolutely nothing preventing you from messing up.</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25</a:t>
            </a:fld>
            <a:endParaRPr lang="en-US"/>
          </a:p>
        </p:txBody>
      </p:sp>
    </p:spTree>
    <p:extLst>
      <p:ext uri="{BB962C8B-B14F-4D97-AF65-F5344CB8AC3E}">
        <p14:creationId xmlns:p14="http://schemas.microsoft.com/office/powerpoint/2010/main" val="12929695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Let's revisit this</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7007040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can't always get what you want (animated)</a:t>
            </a:r>
          </a:p>
        </p:txBody>
      </p:sp>
      <p:sp>
        <p:nvSpPr>
          <p:cNvPr id="3" name="Content Placeholder 2"/>
          <p:cNvSpPr>
            <a:spLocks noGrp="1"/>
          </p:cNvSpPr>
          <p:nvPr>
            <p:ph idx="1"/>
          </p:nvPr>
        </p:nvSpPr>
        <p:spPr>
          <a:xfrm>
            <a:off x="152400" y="495301"/>
            <a:ext cx="8991600" cy="457199"/>
          </a:xfrm>
        </p:spPr>
        <p:txBody>
          <a:bodyPr/>
          <a:lstStyle/>
          <a:p>
            <a:r>
              <a:rPr lang="en-US" dirty="0"/>
              <a:t>let's say the user did </a:t>
            </a:r>
            <a:r>
              <a:rPr lang="en-US" b="1" dirty="0" err="1">
                <a:latin typeface="Consolas" charset="0"/>
                <a:ea typeface="Consolas" charset="0"/>
                <a:cs typeface="Consolas" charset="0"/>
              </a:rPr>
              <a:t>malloc</a:t>
            </a:r>
            <a:r>
              <a:rPr lang="en-US" b="1" dirty="0">
                <a:latin typeface="Consolas" charset="0"/>
                <a:ea typeface="Consolas" charset="0"/>
                <a:cs typeface="Consolas" charset="0"/>
              </a:rPr>
              <a:t>(60)</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86674635"/>
              </p:ext>
            </p:extLst>
          </p:nvPr>
        </p:nvGraphicFramePr>
        <p:xfrm>
          <a:off x="87873" y="1116039"/>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C00000"/>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731259513"/>
              </p:ext>
            </p:extLst>
          </p:nvPr>
        </p:nvGraphicFramePr>
        <p:xfrm>
          <a:off x="2556933" y="1115118"/>
          <a:ext cx="4261104" cy="562590"/>
        </p:xfrm>
        <a:graphic>
          <a:graphicData uri="http://schemas.openxmlformats.org/drawingml/2006/table">
            <a:tbl>
              <a:tblPr bandRow="1">
                <a:tableStyleId>{5C22544A-7EE6-4342-B048-85BDC9FD1C3A}</a:tableStyleId>
              </a:tblPr>
              <a:tblGrid>
                <a:gridCol w="4261104">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022701788"/>
              </p:ext>
            </p:extLst>
          </p:nvPr>
        </p:nvGraphicFramePr>
        <p:xfrm>
          <a:off x="5135541" y="1167813"/>
          <a:ext cx="1618488" cy="457200"/>
        </p:xfrm>
        <a:graphic>
          <a:graphicData uri="http://schemas.openxmlformats.org/drawingml/2006/table">
            <a:tbl>
              <a:tblPr bandRow="1">
                <a:tableStyleId>{5C22544A-7EE6-4342-B048-85BDC9FD1C3A}</a:tableStyleId>
              </a:tblPr>
              <a:tblGrid>
                <a:gridCol w="1618488">
                  <a:extLst>
                    <a:ext uri="{9D8B030D-6E8A-4147-A177-3AD203B41FA5}">
                      <a16:colId xmlns:a16="http://schemas.microsoft.com/office/drawing/2014/main" val="456732486"/>
                    </a:ext>
                  </a:extLst>
                </a:gridCol>
              </a:tblGrid>
              <a:tr h="457200">
                <a:tc>
                  <a:txBody>
                    <a:bodyPr/>
                    <a:lstStyle/>
                    <a:p>
                      <a:pPr algn="ctr"/>
                      <a:r>
                        <a:rPr lang="en-US" b="1" dirty="0"/>
                        <a:t>wasted!</a:t>
                      </a:r>
                    </a:p>
                  </a:txBody>
                  <a:tcPr anchor="ctr">
                    <a:solidFill>
                      <a:srgbClr val="FFC000"/>
                    </a:solidFill>
                  </a:tcPr>
                </a:tc>
                <a:extLst>
                  <a:ext uri="{0D108BD9-81ED-4DB2-BD59-A6C34878D82A}">
                    <a16:rowId xmlns:a16="http://schemas.microsoft.com/office/drawing/2014/main" val="203992041"/>
                  </a:ext>
                </a:extLst>
              </a:tr>
            </a:tbl>
          </a:graphicData>
        </a:graphic>
      </p:graphicFrame>
      <p:grpSp>
        <p:nvGrpSpPr>
          <p:cNvPr id="12" name="Group 11"/>
          <p:cNvGrpSpPr/>
          <p:nvPr/>
        </p:nvGrpSpPr>
        <p:grpSpPr>
          <a:xfrm>
            <a:off x="685800" y="1677708"/>
            <a:ext cx="2971800" cy="1229561"/>
            <a:chOff x="685800" y="1437969"/>
            <a:chExt cx="2971800" cy="1229561"/>
          </a:xfrm>
        </p:grpSpPr>
        <p:sp>
          <p:nvSpPr>
            <p:cNvPr id="9" name="TextBox 8"/>
            <p:cNvSpPr txBox="1"/>
            <p:nvPr/>
          </p:nvSpPr>
          <p:spPr>
            <a:xfrm>
              <a:off x="685800" y="1959644"/>
              <a:ext cx="2971800" cy="707886"/>
            </a:xfrm>
            <a:prstGeom prst="rect">
              <a:avLst/>
            </a:prstGeom>
            <a:noFill/>
          </p:spPr>
          <p:txBody>
            <a:bodyPr wrap="square" rtlCol="0">
              <a:spAutoFit/>
            </a:bodyPr>
            <a:lstStyle/>
            <a:p>
              <a:pPr algn="ctr"/>
              <a:r>
                <a:rPr lang="en-US" sz="2000" i="1" dirty="0"/>
                <a:t>could</a:t>
              </a:r>
              <a:r>
                <a:rPr lang="en-US" sz="2000" dirty="0"/>
                <a:t> we give them this whole 100B block? </a:t>
              </a:r>
              <a:endParaRPr lang="en-US" sz="2000" b="1" dirty="0"/>
            </a:p>
          </p:txBody>
        </p:sp>
        <p:cxnSp>
          <p:nvCxnSpPr>
            <p:cNvPr id="11" name="Straight Arrow Connector 10"/>
            <p:cNvCxnSpPr/>
            <p:nvPr/>
          </p:nvCxnSpPr>
          <p:spPr>
            <a:xfrm flipV="1">
              <a:off x="2819400" y="1437969"/>
              <a:ext cx="0" cy="52259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495300" y="2892504"/>
            <a:ext cx="3352800" cy="400110"/>
          </a:xfrm>
          <a:prstGeom prst="rect">
            <a:avLst/>
          </a:prstGeom>
          <a:noFill/>
        </p:spPr>
        <p:txBody>
          <a:bodyPr wrap="square" rtlCol="0">
            <a:spAutoFit/>
          </a:bodyPr>
          <a:lstStyle/>
          <a:p>
            <a:pPr algn="ctr"/>
            <a:r>
              <a:rPr lang="en-US" sz="2000" dirty="0"/>
              <a:t>sure, but</a:t>
            </a:r>
            <a:r>
              <a:rPr lang="mr-IN" sz="2000" dirty="0"/>
              <a:t>…</a:t>
            </a:r>
            <a:r>
              <a:rPr lang="en-US" sz="2000" dirty="0"/>
              <a:t> why is that bad?</a:t>
            </a:r>
            <a:endParaRPr lang="en-US" sz="2000" b="1" dirty="0"/>
          </a:p>
        </p:txBody>
      </p:sp>
      <p:grpSp>
        <p:nvGrpSpPr>
          <p:cNvPr id="15" name="Group 14"/>
          <p:cNvGrpSpPr/>
          <p:nvPr/>
        </p:nvGrpSpPr>
        <p:grpSpPr>
          <a:xfrm>
            <a:off x="4800600" y="1726991"/>
            <a:ext cx="3429000" cy="1295913"/>
            <a:chOff x="457200" y="1301962"/>
            <a:chExt cx="3429000" cy="1295913"/>
          </a:xfrm>
        </p:grpSpPr>
        <p:sp>
          <p:nvSpPr>
            <p:cNvPr id="16" name="TextBox 15"/>
            <p:cNvSpPr txBox="1"/>
            <p:nvPr/>
          </p:nvSpPr>
          <p:spPr>
            <a:xfrm>
              <a:off x="457200" y="1889989"/>
              <a:ext cx="3429000" cy="707886"/>
            </a:xfrm>
            <a:prstGeom prst="rect">
              <a:avLst/>
            </a:prstGeom>
            <a:noFill/>
          </p:spPr>
          <p:txBody>
            <a:bodyPr wrap="square" rtlCol="0">
              <a:spAutoFit/>
            </a:bodyPr>
            <a:lstStyle/>
            <a:p>
              <a:pPr algn="ctr"/>
              <a:r>
                <a:rPr lang="en-US" sz="2000" dirty="0"/>
                <a:t>they only asked for 60, so these 40 bytes are wasted. </a:t>
              </a:r>
              <a:endParaRPr lang="en-US" sz="2000" b="1" dirty="0"/>
            </a:p>
          </p:txBody>
        </p:sp>
        <p:cxnSp>
          <p:nvCxnSpPr>
            <p:cNvPr id="17" name="Straight Arrow Connector 16"/>
            <p:cNvCxnSpPr>
              <a:endCxn id="8" idx="2"/>
            </p:cNvCxnSpPr>
            <p:nvPr/>
          </p:nvCxnSpPr>
          <p:spPr>
            <a:xfrm flipV="1">
              <a:off x="1600200" y="1301962"/>
              <a:ext cx="1185" cy="57437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4704418" y="3292614"/>
            <a:ext cx="3429000" cy="707886"/>
          </a:xfrm>
          <a:prstGeom prst="rect">
            <a:avLst/>
          </a:prstGeom>
          <a:noFill/>
        </p:spPr>
        <p:txBody>
          <a:bodyPr wrap="square" rtlCol="0">
            <a:spAutoFit/>
          </a:bodyPr>
          <a:lstStyle/>
          <a:p>
            <a:pPr algn="ctr"/>
            <a:r>
              <a:rPr lang="en-US" sz="2000" dirty="0"/>
              <a:t>we want to avoid </a:t>
            </a:r>
            <a:r>
              <a:rPr lang="en-US" sz="2000" b="1" dirty="0"/>
              <a:t>internal fragmentation.</a:t>
            </a:r>
          </a:p>
        </p:txBody>
      </p:sp>
    </p:spTree>
    <p:extLst>
      <p:ext uri="{BB962C8B-B14F-4D97-AF65-F5344CB8AC3E}">
        <p14:creationId xmlns:p14="http://schemas.microsoft.com/office/powerpoint/2010/main" val="19504130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a free block (animated)</a:t>
            </a:r>
          </a:p>
        </p:txBody>
      </p:sp>
      <p:sp>
        <p:nvSpPr>
          <p:cNvPr id="3" name="Content Placeholder 2"/>
          <p:cNvSpPr>
            <a:spLocks noGrp="1"/>
          </p:cNvSpPr>
          <p:nvPr>
            <p:ph idx="1"/>
          </p:nvPr>
        </p:nvSpPr>
        <p:spPr>
          <a:xfrm>
            <a:off x="152400" y="495301"/>
            <a:ext cx="8991600" cy="533399"/>
          </a:xfrm>
        </p:spPr>
        <p:txBody>
          <a:bodyPr/>
          <a:lstStyle/>
          <a:p>
            <a:r>
              <a:rPr lang="en-US" dirty="0"/>
              <a:t>we want to give them </a:t>
            </a:r>
            <a:r>
              <a:rPr lang="en-US" i="1" dirty="0"/>
              <a:t>exactly</a:t>
            </a:r>
            <a:r>
              <a:rPr lang="en-US" dirty="0"/>
              <a:t> 60 bytes.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40083033"/>
              </p:ext>
            </p:extLst>
          </p:nvPr>
        </p:nvGraphicFramePr>
        <p:xfrm>
          <a:off x="87873" y="1862667"/>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C00000"/>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640599"/>
              </p:ext>
            </p:extLst>
          </p:nvPr>
        </p:nvGraphicFramePr>
        <p:xfrm>
          <a:off x="2557150" y="1862326"/>
          <a:ext cx="2523744" cy="562590"/>
        </p:xfrm>
        <a:graphic>
          <a:graphicData uri="http://schemas.openxmlformats.org/drawingml/2006/table">
            <a:tbl>
              <a:tblPr bandRow="1">
                <a:tableStyleId>{5C22544A-7EE6-4342-B048-85BDC9FD1C3A}</a:tableStyleId>
              </a:tblPr>
              <a:tblGrid>
                <a:gridCol w="2523744">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sp>
        <p:nvSpPr>
          <p:cNvPr id="8" name="Arc 7"/>
          <p:cNvSpPr/>
          <p:nvPr/>
        </p:nvSpPr>
        <p:spPr>
          <a:xfrm>
            <a:off x="304800" y="2049036"/>
            <a:ext cx="1752600"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a:off x="2189659" y="1998236"/>
            <a:ext cx="4964673" cy="859264"/>
          </a:xfrm>
          <a:prstGeom prst="arc">
            <a:avLst>
              <a:gd name="adj1" fmla="val 21561851"/>
              <a:gd name="adj2" fmla="val 1080530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 name="Group 12"/>
          <p:cNvGrpSpPr/>
          <p:nvPr/>
        </p:nvGrpSpPr>
        <p:grpSpPr>
          <a:xfrm>
            <a:off x="5071534" y="1057956"/>
            <a:ext cx="644728" cy="804028"/>
            <a:chOff x="4357001" y="1065933"/>
            <a:chExt cx="644728" cy="804028"/>
          </a:xfrm>
        </p:grpSpPr>
        <p:sp>
          <p:nvSpPr>
            <p:cNvPr id="14" name="Right Brace 13"/>
            <p:cNvSpPr/>
            <p:nvPr/>
          </p:nvSpPr>
          <p:spPr>
            <a:xfrm rot="16200000">
              <a:off x="4495800" y="1397898"/>
              <a:ext cx="367131" cy="576996"/>
            </a:xfrm>
            <a:prstGeom prst="rightBrace">
              <a:avLst>
                <a:gd name="adj1" fmla="val 34259"/>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4357001" y="1065933"/>
              <a:ext cx="644728" cy="400110"/>
            </a:xfrm>
            <a:prstGeom prst="rect">
              <a:avLst/>
            </a:prstGeom>
            <a:noFill/>
          </p:spPr>
          <p:txBody>
            <a:bodyPr wrap="none" rtlCol="0">
              <a:spAutoFit/>
            </a:bodyPr>
            <a:lstStyle/>
            <a:p>
              <a:pPr algn="ctr"/>
              <a:r>
                <a:rPr lang="en-US" sz="2000" b="1" dirty="0">
                  <a:solidFill>
                    <a:srgbClr val="FF0000"/>
                  </a:solidFill>
                </a:rPr>
                <a:t>16B</a:t>
              </a:r>
            </a:p>
          </p:txBody>
        </p:sp>
      </p:grpSp>
      <p:graphicFrame>
        <p:nvGraphicFramePr>
          <p:cNvPr id="16" name="Table 15"/>
          <p:cNvGraphicFramePr>
            <a:graphicFrameLocks noGrp="1"/>
          </p:cNvGraphicFramePr>
          <p:nvPr>
            <p:extLst>
              <p:ext uri="{D42A27DB-BD31-4B8C-83A1-F6EECF244321}">
                <p14:modId xmlns:p14="http://schemas.microsoft.com/office/powerpoint/2010/main" val="890731615"/>
              </p:ext>
            </p:extLst>
          </p:nvPr>
        </p:nvGraphicFramePr>
        <p:xfrm>
          <a:off x="1960845" y="1868722"/>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60</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grpSp>
        <p:nvGrpSpPr>
          <p:cNvPr id="18" name="Group 17"/>
          <p:cNvGrpSpPr/>
          <p:nvPr/>
        </p:nvGrpSpPr>
        <p:grpSpPr>
          <a:xfrm>
            <a:off x="5672065" y="1057956"/>
            <a:ext cx="1126670" cy="804028"/>
            <a:chOff x="4116031" y="1065933"/>
            <a:chExt cx="1126670" cy="804028"/>
          </a:xfrm>
        </p:grpSpPr>
        <p:sp>
          <p:nvSpPr>
            <p:cNvPr id="19" name="Right Brace 18"/>
            <p:cNvSpPr/>
            <p:nvPr/>
          </p:nvSpPr>
          <p:spPr>
            <a:xfrm rot="16200000">
              <a:off x="4495800" y="1123061"/>
              <a:ext cx="367131" cy="1126670"/>
            </a:xfrm>
            <a:prstGeom prst="rightBrace">
              <a:avLst>
                <a:gd name="adj1" fmla="val 34259"/>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p:cNvSpPr txBox="1"/>
            <p:nvPr/>
          </p:nvSpPr>
          <p:spPr>
            <a:xfrm>
              <a:off x="4357002" y="1065933"/>
              <a:ext cx="644728" cy="400110"/>
            </a:xfrm>
            <a:prstGeom prst="rect">
              <a:avLst/>
            </a:prstGeom>
            <a:noFill/>
          </p:spPr>
          <p:txBody>
            <a:bodyPr wrap="none" rtlCol="0">
              <a:spAutoFit/>
            </a:bodyPr>
            <a:lstStyle/>
            <a:p>
              <a:pPr algn="ctr"/>
              <a:r>
                <a:rPr lang="en-US" sz="2000" b="1" dirty="0">
                  <a:solidFill>
                    <a:srgbClr val="FF0000"/>
                  </a:solidFill>
                </a:rPr>
                <a:t>24B</a:t>
              </a:r>
            </a:p>
          </p:txBody>
        </p:sp>
      </p:grpSp>
      <p:sp>
        <p:nvSpPr>
          <p:cNvPr id="21" name="Arc 20"/>
          <p:cNvSpPr/>
          <p:nvPr/>
        </p:nvSpPr>
        <p:spPr>
          <a:xfrm>
            <a:off x="5334000" y="1998236"/>
            <a:ext cx="1820331" cy="865735"/>
          </a:xfrm>
          <a:prstGeom prst="arc">
            <a:avLst>
              <a:gd name="adj1" fmla="val 21561851"/>
              <a:gd name="adj2" fmla="val 10805303"/>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Group 21"/>
          <p:cNvGrpSpPr/>
          <p:nvPr/>
        </p:nvGrpSpPr>
        <p:grpSpPr>
          <a:xfrm>
            <a:off x="2564564" y="1069231"/>
            <a:ext cx="2506970" cy="804029"/>
            <a:chOff x="2559998" y="1065933"/>
            <a:chExt cx="4238735" cy="804029"/>
          </a:xfrm>
        </p:grpSpPr>
        <p:sp>
          <p:nvSpPr>
            <p:cNvPr id="23" name="Right Brace 22"/>
            <p:cNvSpPr/>
            <p:nvPr/>
          </p:nvSpPr>
          <p:spPr>
            <a:xfrm rot="16200000">
              <a:off x="4495800" y="-432971"/>
              <a:ext cx="367131" cy="4238735"/>
            </a:xfrm>
            <a:prstGeom prst="rightBrace">
              <a:avLst>
                <a:gd name="adj1" fmla="val 34259"/>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4357001" y="1065933"/>
              <a:ext cx="644728" cy="400110"/>
            </a:xfrm>
            <a:prstGeom prst="rect">
              <a:avLst/>
            </a:prstGeom>
            <a:noFill/>
          </p:spPr>
          <p:txBody>
            <a:bodyPr wrap="none" rtlCol="0">
              <a:spAutoFit/>
            </a:bodyPr>
            <a:lstStyle/>
            <a:p>
              <a:pPr algn="ctr"/>
              <a:r>
                <a:rPr lang="en-US" sz="2000" b="1" dirty="0">
                  <a:solidFill>
                    <a:srgbClr val="FF0000"/>
                  </a:solidFill>
                </a:rPr>
                <a:t>60B</a:t>
              </a:r>
            </a:p>
          </p:txBody>
        </p:sp>
      </p:grpSp>
      <p:sp>
        <p:nvSpPr>
          <p:cNvPr id="25" name="Arc 24"/>
          <p:cNvSpPr/>
          <p:nvPr/>
        </p:nvSpPr>
        <p:spPr>
          <a:xfrm>
            <a:off x="2189659" y="1989766"/>
            <a:ext cx="3068141" cy="874205"/>
          </a:xfrm>
          <a:prstGeom prst="arc">
            <a:avLst>
              <a:gd name="adj1" fmla="val 21561851"/>
              <a:gd name="adj2" fmla="val 10805303"/>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876300" y="3198707"/>
            <a:ext cx="7924800" cy="1323439"/>
          </a:xfrm>
          <a:prstGeom prst="rect">
            <a:avLst/>
          </a:prstGeom>
          <a:noFill/>
        </p:spPr>
        <p:txBody>
          <a:bodyPr wrap="square" rtlCol="0">
            <a:spAutoFit/>
          </a:bodyPr>
          <a:lstStyle/>
          <a:p>
            <a:r>
              <a:rPr lang="en-US" sz="2000" dirty="0"/>
              <a:t>1. count 60B into the block and put a new header there</a:t>
            </a:r>
          </a:p>
          <a:p>
            <a:r>
              <a:rPr lang="en-US" sz="2000" dirty="0"/>
              <a:t>2. do 100-60-</a:t>
            </a:r>
            <a:r>
              <a:rPr lang="en-US" sz="2000" b="1" dirty="0">
                <a:latin typeface="Consolas" panose="020B0609020204030204" pitchFamily="49" charset="0"/>
                <a:cs typeface="Consolas" panose="020B0609020204030204" pitchFamily="49" charset="0"/>
              </a:rPr>
              <a:t>sizeof(header)</a:t>
            </a:r>
            <a:r>
              <a:rPr lang="en-US" sz="2000" dirty="0"/>
              <a:t> to get the size of the new free block</a:t>
            </a:r>
          </a:p>
          <a:p>
            <a:r>
              <a:rPr lang="en-US" sz="2000" dirty="0"/>
              <a:t>3. insert the new header into the linked list</a:t>
            </a:r>
          </a:p>
          <a:p>
            <a:r>
              <a:rPr lang="en-US" sz="2000" dirty="0"/>
              <a:t>4. update the old header to the new size and mark it used</a:t>
            </a:r>
          </a:p>
        </p:txBody>
      </p:sp>
      <p:graphicFrame>
        <p:nvGraphicFramePr>
          <p:cNvPr id="28" name="Table 27"/>
          <p:cNvGraphicFramePr>
            <a:graphicFrameLocks noGrp="1"/>
          </p:cNvGraphicFramePr>
          <p:nvPr>
            <p:extLst>
              <p:ext uri="{D42A27DB-BD31-4B8C-83A1-F6EECF244321}">
                <p14:modId xmlns:p14="http://schemas.microsoft.com/office/powerpoint/2010/main" val="156733947"/>
              </p:ext>
            </p:extLst>
          </p:nvPr>
        </p:nvGraphicFramePr>
        <p:xfrm>
          <a:off x="5088035" y="1861985"/>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434724541"/>
              </p:ext>
            </p:extLst>
          </p:nvPr>
        </p:nvGraphicFramePr>
        <p:xfrm>
          <a:off x="5088035" y="1861985"/>
          <a:ext cx="594360"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20000"/>
                    </a:ext>
                  </a:extLst>
                </a:gridCol>
              </a:tblGrid>
              <a:tr h="562590">
                <a:tc>
                  <a:txBody>
                    <a:bodyPr/>
                    <a:lstStyle/>
                    <a:p>
                      <a:pPr algn="ctr"/>
                      <a:r>
                        <a:rPr lang="en-US" b="1" dirty="0">
                          <a:solidFill>
                            <a:srgbClr val="FF0000"/>
                          </a:solidFill>
                        </a:rPr>
                        <a:t>24</a:t>
                      </a:r>
                    </a:p>
                  </a:txBody>
                  <a:tcPr anchor="ctr">
                    <a:solidFill>
                      <a:schemeClr val="bg1">
                        <a:lumMod val="75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385515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1" grpId="0" animBg="1"/>
      <p:bldP spid="25" grpId="0" animBg="1"/>
      <p:bldP spid="2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Extending the heap</a:t>
            </a:r>
          </a:p>
        </p:txBody>
      </p:sp>
      <p:sp>
        <p:nvSpPr>
          <p:cNvPr id="3" name="Content Placeholder 2"/>
          <p:cNvSpPr>
            <a:spLocks noGrp="1"/>
          </p:cNvSpPr>
          <p:nvPr>
            <p:ph idx="1"/>
          </p:nvPr>
        </p:nvSpPr>
        <p:spPr/>
        <p:txBody>
          <a:bodyPr/>
          <a:lstStyle/>
          <a:p>
            <a:r>
              <a:rPr lang="en-US" dirty="0"/>
              <a:t>if we </a:t>
            </a:r>
            <a:r>
              <a:rPr lang="en-US" i="1" dirty="0"/>
              <a:t>don't</a:t>
            </a:r>
            <a:r>
              <a:rPr lang="en-US" dirty="0"/>
              <a:t> have any free blocks to give the user… what then?</a:t>
            </a:r>
          </a:p>
          <a:p>
            <a:r>
              <a:rPr lang="en-US" dirty="0"/>
              <a:t>the stuff on the heap is </a:t>
            </a:r>
            <a:r>
              <a:rPr lang="en-US" b="1" dirty="0"/>
              <a:t>entirely </a:t>
            </a:r>
            <a:r>
              <a:rPr lang="en-US" dirty="0"/>
              <a:t>managed by your program.</a:t>
            </a:r>
          </a:p>
          <a:p>
            <a:r>
              <a:rPr lang="en-US" dirty="0"/>
              <a:t>but the "real estate" that the heap occupies </a:t>
            </a:r>
            <a:r>
              <a:rPr lang="en-US" b="1" dirty="0"/>
              <a:t>comes from the OS.</a:t>
            </a:r>
          </a:p>
          <a:p>
            <a:r>
              <a:rPr lang="en-US" dirty="0"/>
              <a:t>when your program needs more heap space</a:t>
            </a:r>
            <a:r>
              <a:rPr lang="mr-IN" dirty="0"/>
              <a:t>…</a:t>
            </a:r>
            <a:endParaRPr lang="en-US" dirty="0"/>
          </a:p>
          <a:p>
            <a:pPr lvl="1"/>
            <a:r>
              <a:rPr lang="en-US" dirty="0"/>
              <a:t>you can ask the OS to E X P A N D  H E A P</a:t>
            </a:r>
          </a:p>
          <a:p>
            <a:pPr lvl="1"/>
            <a:r>
              <a:rPr lang="en-US" dirty="0"/>
              <a:t>it </a:t>
            </a:r>
            <a:r>
              <a:rPr lang="en-US" b="1" dirty="0"/>
              <a:t>may or may not allow that to happen!</a:t>
            </a:r>
          </a:p>
          <a:p>
            <a:pPr lvl="1"/>
            <a:r>
              <a:rPr lang="en-US" dirty="0"/>
              <a:t>guess what: the OS has an allocation algorithm to manage memory across programs too</a:t>
            </a:r>
          </a:p>
          <a:p>
            <a:pPr lvl="2"/>
            <a:r>
              <a:rPr lang="en-US" sz="1200" dirty="0"/>
              <a:t>it's just allocation algorithms all the way down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spTree>
    <p:extLst>
      <p:ext uri="{BB962C8B-B14F-4D97-AF65-F5344CB8AC3E}">
        <p14:creationId xmlns:p14="http://schemas.microsoft.com/office/powerpoint/2010/main" val="162892459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Heap Deallocation</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spTree>
    <p:extLst>
      <p:ext uri="{BB962C8B-B14F-4D97-AF65-F5344CB8AC3E}">
        <p14:creationId xmlns:p14="http://schemas.microsoft.com/office/powerpoint/2010/main" val="132236627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lot easier</a:t>
            </a:r>
          </a:p>
        </p:txBody>
      </p:sp>
      <p:sp>
        <p:nvSpPr>
          <p:cNvPr id="3" name="Content Placeholder 2"/>
          <p:cNvSpPr>
            <a:spLocks noGrp="1"/>
          </p:cNvSpPr>
          <p:nvPr>
            <p:ph idx="1"/>
          </p:nvPr>
        </p:nvSpPr>
        <p:spPr>
          <a:xfrm>
            <a:off x="152400" y="495301"/>
            <a:ext cx="8991600" cy="533399"/>
          </a:xfrm>
        </p:spPr>
        <p:txBody>
          <a:bodyPr/>
          <a:lstStyle/>
          <a:p>
            <a:r>
              <a:rPr lang="en-US" dirty="0"/>
              <a:t>turning a used spot into a free spot is easier than finding one was.</a:t>
            </a:r>
            <a:endParaRPr lang="en-US" i="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8</a:t>
            </a:fld>
            <a:endParaRPr lang="en-US"/>
          </a:p>
        </p:txBody>
      </p:sp>
      <p:sp>
        <p:nvSpPr>
          <p:cNvPr id="13" name="TextBox 12"/>
          <p:cNvSpPr txBox="1"/>
          <p:nvPr/>
        </p:nvSpPr>
        <p:spPr>
          <a:xfrm>
            <a:off x="914400" y="2429375"/>
            <a:ext cx="4671546" cy="400110"/>
          </a:xfrm>
          <a:prstGeom prst="rect">
            <a:avLst/>
          </a:prstGeom>
          <a:noFill/>
        </p:spPr>
        <p:txBody>
          <a:bodyPr wrap="square" rtlCol="0">
            <a:spAutoFit/>
          </a:bodyPr>
          <a:lstStyle/>
          <a:p>
            <a:pPr algn="ctr"/>
            <a:r>
              <a:rPr lang="en-US" sz="2000" dirty="0"/>
              <a:t>the user wants to free the 100B block.</a:t>
            </a:r>
          </a:p>
        </p:txBody>
      </p:sp>
      <p:sp>
        <p:nvSpPr>
          <p:cNvPr id="14" name="Arc 13"/>
          <p:cNvSpPr/>
          <p:nvPr/>
        </p:nvSpPr>
        <p:spPr>
          <a:xfrm>
            <a:off x="324941" y="1299797"/>
            <a:ext cx="1752600"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a:off x="2209800" y="1248997"/>
            <a:ext cx="4964673" cy="859264"/>
          </a:xfrm>
          <a:prstGeom prst="arc">
            <a:avLst>
              <a:gd name="adj1" fmla="val 21561851"/>
              <a:gd name="adj2" fmla="val 1080530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745857654"/>
              </p:ext>
            </p:extLst>
          </p:nvPr>
        </p:nvGraphicFramePr>
        <p:xfrm>
          <a:off x="87873" y="1116039"/>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C00000"/>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767543239"/>
              </p:ext>
            </p:extLst>
          </p:nvPr>
        </p:nvGraphicFramePr>
        <p:xfrm>
          <a:off x="2556933" y="1115118"/>
          <a:ext cx="4261104" cy="562590"/>
        </p:xfrm>
        <a:graphic>
          <a:graphicData uri="http://schemas.openxmlformats.org/drawingml/2006/table">
            <a:tbl>
              <a:tblPr bandRow="1">
                <a:tableStyleId>{5C22544A-7EE6-4342-B048-85BDC9FD1C3A}</a:tableStyleId>
              </a:tblPr>
              <a:tblGrid>
                <a:gridCol w="4261104">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sp>
        <p:nvSpPr>
          <p:cNvPr id="19" name="TextBox 18"/>
          <p:cNvSpPr txBox="1"/>
          <p:nvPr/>
        </p:nvSpPr>
        <p:spPr>
          <a:xfrm>
            <a:off x="4267200" y="3064948"/>
            <a:ext cx="1119654" cy="400110"/>
          </a:xfrm>
          <a:prstGeom prst="rect">
            <a:avLst/>
          </a:prstGeom>
          <a:noFill/>
        </p:spPr>
        <p:txBody>
          <a:bodyPr wrap="square" rtlCol="0">
            <a:spAutoFit/>
          </a:bodyPr>
          <a:lstStyle/>
          <a:p>
            <a:pPr algn="ctr"/>
            <a:r>
              <a:rPr lang="en-US" sz="2000" dirty="0"/>
              <a:t>ok.</a:t>
            </a:r>
          </a:p>
        </p:txBody>
      </p:sp>
      <p:sp>
        <p:nvSpPr>
          <p:cNvPr id="20" name="TextBox 19"/>
          <p:cNvSpPr txBox="1"/>
          <p:nvPr/>
        </p:nvSpPr>
        <p:spPr>
          <a:xfrm>
            <a:off x="5266392" y="3580231"/>
            <a:ext cx="1908081" cy="400110"/>
          </a:xfrm>
          <a:prstGeom prst="rect">
            <a:avLst/>
          </a:prstGeom>
          <a:noFill/>
        </p:spPr>
        <p:txBody>
          <a:bodyPr wrap="square" rtlCol="0">
            <a:spAutoFit/>
          </a:bodyPr>
          <a:lstStyle/>
          <a:p>
            <a:pPr algn="ctr"/>
            <a:r>
              <a:rPr lang="en-US" sz="2000" dirty="0"/>
              <a:t>next topic</a:t>
            </a:r>
            <a:r>
              <a:rPr lang="mr-IN" sz="2000" dirty="0"/>
              <a:t>…</a:t>
            </a:r>
            <a:r>
              <a:rPr lang="en-US" sz="2000" dirty="0"/>
              <a:t>?</a:t>
            </a:r>
          </a:p>
        </p:txBody>
      </p:sp>
    </p:spTree>
    <p:extLst>
      <p:ext uri="{BB962C8B-B14F-4D97-AF65-F5344CB8AC3E}">
        <p14:creationId xmlns:p14="http://schemas.microsoft.com/office/powerpoint/2010/main" val="18279872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P spid="15" grpId="0" animBg="1"/>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 there's a complication</a:t>
            </a:r>
          </a:p>
        </p:txBody>
      </p:sp>
      <p:sp>
        <p:nvSpPr>
          <p:cNvPr id="3" name="Content Placeholder 2"/>
          <p:cNvSpPr>
            <a:spLocks noGrp="1"/>
          </p:cNvSpPr>
          <p:nvPr>
            <p:ph idx="1"/>
          </p:nvPr>
        </p:nvSpPr>
        <p:spPr>
          <a:xfrm>
            <a:off x="152400" y="495301"/>
            <a:ext cx="8991600" cy="533399"/>
          </a:xfrm>
        </p:spPr>
        <p:txBody>
          <a:bodyPr/>
          <a:lstStyle/>
          <a:p>
            <a:r>
              <a:rPr lang="en-US" dirty="0"/>
              <a:t>what if we end up with </a:t>
            </a:r>
            <a:r>
              <a:rPr lang="en-US" b="1" dirty="0"/>
              <a:t>two free blocks in a row?</a:t>
            </a:r>
            <a:endParaRPr lang="en-US" i="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9</a:t>
            </a:fld>
            <a:endParaRPr lang="en-US"/>
          </a:p>
        </p:txBody>
      </p:sp>
      <p:sp>
        <p:nvSpPr>
          <p:cNvPr id="14" name="Arc 13"/>
          <p:cNvSpPr/>
          <p:nvPr/>
        </p:nvSpPr>
        <p:spPr>
          <a:xfrm>
            <a:off x="324941" y="1299797"/>
            <a:ext cx="1752600" cy="694060"/>
          </a:xfrm>
          <a:prstGeom prst="arc">
            <a:avLst>
              <a:gd name="adj1" fmla="val 141736"/>
              <a:gd name="adj2" fmla="val 1068603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a:off x="2209800" y="1248997"/>
            <a:ext cx="4964673" cy="859264"/>
          </a:xfrm>
          <a:prstGeom prst="arc">
            <a:avLst>
              <a:gd name="adj1" fmla="val 21561851"/>
              <a:gd name="adj2" fmla="val 10805303"/>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7" name="Table 16"/>
          <p:cNvGraphicFramePr>
            <a:graphicFrameLocks noGrp="1"/>
          </p:cNvGraphicFramePr>
          <p:nvPr>
            <p:extLst>
              <p:ext uri="{D42A27DB-BD31-4B8C-83A1-F6EECF244321}">
                <p14:modId xmlns:p14="http://schemas.microsoft.com/office/powerpoint/2010/main" val="478007318"/>
              </p:ext>
            </p:extLst>
          </p:nvPr>
        </p:nvGraphicFramePr>
        <p:xfrm>
          <a:off x="87873" y="1116039"/>
          <a:ext cx="9030727" cy="562590"/>
        </p:xfrm>
        <a:graphic>
          <a:graphicData uri="http://schemas.openxmlformats.org/drawingml/2006/table">
            <a:tbl>
              <a:tblPr bandRow="1">
                <a:tableStyleId>{5C22544A-7EE6-4342-B048-85BDC9FD1C3A}</a:tableStyleId>
              </a:tblPr>
              <a:tblGrid>
                <a:gridCol w="594360">
                  <a:extLst>
                    <a:ext uri="{9D8B030D-6E8A-4147-A177-3AD203B41FA5}">
                      <a16:colId xmlns:a16="http://schemas.microsoft.com/office/drawing/2014/main" val="1384112074"/>
                    </a:ext>
                  </a:extLst>
                </a:gridCol>
                <a:gridCol w="1278492">
                  <a:extLst>
                    <a:ext uri="{9D8B030D-6E8A-4147-A177-3AD203B41FA5}">
                      <a16:colId xmlns:a16="http://schemas.microsoft.com/office/drawing/2014/main" val="3331961388"/>
                    </a:ext>
                  </a:extLst>
                </a:gridCol>
                <a:gridCol w="597217">
                  <a:extLst>
                    <a:ext uri="{9D8B030D-6E8A-4147-A177-3AD203B41FA5}">
                      <a16:colId xmlns:a16="http://schemas.microsoft.com/office/drawing/2014/main" val="3471634480"/>
                    </a:ext>
                  </a:extLst>
                </a:gridCol>
                <a:gridCol w="4261641">
                  <a:extLst>
                    <a:ext uri="{9D8B030D-6E8A-4147-A177-3AD203B41FA5}">
                      <a16:colId xmlns:a16="http://schemas.microsoft.com/office/drawing/2014/main" val="555463958"/>
                    </a:ext>
                  </a:extLst>
                </a:gridCol>
                <a:gridCol w="594360">
                  <a:extLst>
                    <a:ext uri="{9D8B030D-6E8A-4147-A177-3AD203B41FA5}">
                      <a16:colId xmlns:a16="http://schemas.microsoft.com/office/drawing/2014/main" val="2897741788"/>
                    </a:ext>
                  </a:extLst>
                </a:gridCol>
                <a:gridCol w="1704657">
                  <a:extLst>
                    <a:ext uri="{9D8B030D-6E8A-4147-A177-3AD203B41FA5}">
                      <a16:colId xmlns:a16="http://schemas.microsoft.com/office/drawing/2014/main" val="456732486"/>
                    </a:ext>
                  </a:extLst>
                </a:gridCol>
              </a:tblGrid>
              <a:tr h="562590">
                <a:tc>
                  <a:txBody>
                    <a:bodyPr/>
                    <a:lstStyle/>
                    <a:p>
                      <a:pPr algn="ctr"/>
                      <a:r>
                        <a:rPr lang="en-US" b="1" dirty="0">
                          <a:solidFill>
                            <a:schemeClr val="tx1"/>
                          </a:solidFill>
                        </a:rPr>
                        <a:t>30</a:t>
                      </a:r>
                    </a:p>
                  </a:txBody>
                  <a:tcPr anchor="ctr">
                    <a:solidFill>
                      <a:schemeClr val="bg1">
                        <a:lumMod val="75000"/>
                      </a:schemeClr>
                    </a:solidFill>
                  </a:tcPr>
                </a:tc>
                <a:tc>
                  <a:txBody>
                    <a:bodyPr/>
                    <a:lstStyle/>
                    <a:p>
                      <a:pPr algn="ctr"/>
                      <a:endParaRPr lang="en-US" b="1" dirty="0"/>
                    </a:p>
                  </a:txBody>
                  <a:tcPr anchor="ctr">
                    <a:solidFill>
                      <a:srgbClr val="305D94"/>
                    </a:solidFill>
                  </a:tcPr>
                </a:tc>
                <a:tc>
                  <a:txBody>
                    <a:bodyPr/>
                    <a:lstStyle/>
                    <a:p>
                      <a:pPr algn="ctr"/>
                      <a:r>
                        <a:rPr lang="en-US" b="1" dirty="0"/>
                        <a:t>100</a:t>
                      </a:r>
                    </a:p>
                  </a:txBody>
                  <a:tcPr anchor="ctr">
                    <a:solidFill>
                      <a:schemeClr val="bg1">
                        <a:lumMod val="75000"/>
                      </a:schemeClr>
                    </a:solidFill>
                  </a:tcPr>
                </a:tc>
                <a:tc>
                  <a:txBody>
                    <a:bodyPr/>
                    <a:lstStyle/>
                    <a:p>
                      <a:pPr algn="ctr"/>
                      <a:endParaRPr lang="en-US" b="1" dirty="0"/>
                    </a:p>
                  </a:txBody>
                  <a:tcPr anchor="ctr">
                    <a:solidFill>
                      <a:schemeClr val="accent1">
                        <a:lumMod val="75000"/>
                      </a:schemeClr>
                    </a:solidFill>
                  </a:tcPr>
                </a:tc>
                <a:tc>
                  <a:txBody>
                    <a:bodyPr/>
                    <a:lstStyle/>
                    <a:p>
                      <a:pPr algn="ctr"/>
                      <a:r>
                        <a:rPr lang="en-US" sz="1600" b="1" dirty="0">
                          <a:solidFill>
                            <a:schemeClr val="tx1"/>
                          </a:solidFill>
                        </a:rPr>
                        <a:t>40</a:t>
                      </a:r>
                      <a:endParaRPr lang="en-US" b="1" dirty="0">
                        <a:solidFill>
                          <a:schemeClr val="tx1"/>
                        </a:solidFill>
                      </a:endParaRPr>
                    </a:p>
                  </a:txBody>
                  <a:tcPr anchor="ctr">
                    <a:solidFill>
                      <a:schemeClr val="bg1">
                        <a:lumMod val="75000"/>
                      </a:schemeClr>
                    </a:solidFill>
                  </a:tcPr>
                </a:tc>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712518551"/>
              </p:ext>
            </p:extLst>
          </p:nvPr>
        </p:nvGraphicFramePr>
        <p:xfrm>
          <a:off x="2561584" y="1121375"/>
          <a:ext cx="4261104" cy="562590"/>
        </p:xfrm>
        <a:graphic>
          <a:graphicData uri="http://schemas.openxmlformats.org/drawingml/2006/table">
            <a:tbl>
              <a:tblPr bandRow="1">
                <a:tableStyleId>{5C22544A-7EE6-4342-B048-85BDC9FD1C3A}</a:tableStyleId>
              </a:tblPr>
              <a:tblGrid>
                <a:gridCol w="4261104">
                  <a:extLst>
                    <a:ext uri="{9D8B030D-6E8A-4147-A177-3AD203B41FA5}">
                      <a16:colId xmlns:a16="http://schemas.microsoft.com/office/drawing/2014/main" val="456732486"/>
                    </a:ext>
                  </a:extLst>
                </a:gridCol>
              </a:tblGrid>
              <a:tr h="562590">
                <a:tc>
                  <a:txBody>
                    <a:bodyPr/>
                    <a:lstStyle/>
                    <a:p>
                      <a:pPr algn="ctr"/>
                      <a:endParaRPr lang="en-US" b="1" dirty="0"/>
                    </a:p>
                  </a:txBody>
                  <a:tcPr anchor="ctr">
                    <a:solidFill>
                      <a:srgbClr val="C00000"/>
                    </a:solidFill>
                  </a:tcPr>
                </a:tc>
                <a:extLst>
                  <a:ext uri="{0D108BD9-81ED-4DB2-BD59-A6C34878D82A}">
                    <a16:rowId xmlns:a16="http://schemas.microsoft.com/office/drawing/2014/main" val="203992041"/>
                  </a:ext>
                </a:extLst>
              </a:tr>
            </a:tbl>
          </a:graphicData>
        </a:graphic>
      </p:graphicFrame>
      <p:sp>
        <p:nvSpPr>
          <p:cNvPr id="20" name="TextBox 19"/>
          <p:cNvSpPr txBox="1"/>
          <p:nvPr/>
        </p:nvSpPr>
        <p:spPr>
          <a:xfrm>
            <a:off x="609600" y="2320535"/>
            <a:ext cx="4267200" cy="400110"/>
          </a:xfrm>
          <a:prstGeom prst="rect">
            <a:avLst/>
          </a:prstGeom>
          <a:noFill/>
        </p:spPr>
        <p:txBody>
          <a:bodyPr wrap="square" rtlCol="0">
            <a:spAutoFit/>
          </a:bodyPr>
          <a:lstStyle/>
          <a:p>
            <a:pPr algn="ctr"/>
            <a:r>
              <a:rPr lang="en-US" sz="2000" dirty="0"/>
              <a:t>well, that seems </a:t>
            </a:r>
            <a:r>
              <a:rPr lang="en-US" sz="2000" dirty="0" err="1"/>
              <a:t>kinda</a:t>
            </a:r>
            <a:r>
              <a:rPr lang="en-US" sz="2000" dirty="0"/>
              <a:t> silly.</a:t>
            </a:r>
          </a:p>
        </p:txBody>
      </p:sp>
      <p:sp>
        <p:nvSpPr>
          <p:cNvPr id="16" name="TextBox 15"/>
          <p:cNvSpPr txBox="1"/>
          <p:nvPr/>
        </p:nvSpPr>
        <p:spPr>
          <a:xfrm>
            <a:off x="2151256" y="2796253"/>
            <a:ext cx="5451088" cy="400110"/>
          </a:xfrm>
          <a:prstGeom prst="rect">
            <a:avLst/>
          </a:prstGeom>
          <a:noFill/>
        </p:spPr>
        <p:txBody>
          <a:bodyPr wrap="square" rtlCol="0">
            <a:spAutoFit/>
          </a:bodyPr>
          <a:lstStyle/>
          <a:p>
            <a:pPr algn="ctr"/>
            <a:r>
              <a:rPr lang="en-US" sz="2000" dirty="0"/>
              <a:t>what </a:t>
            </a:r>
            <a:r>
              <a:rPr lang="en-US" sz="2000"/>
              <a:t>if the user wanted 120 bytes now?</a:t>
            </a:r>
            <a:endParaRPr lang="en-US" sz="2000" dirty="0"/>
          </a:p>
        </p:txBody>
      </p:sp>
      <p:sp>
        <p:nvSpPr>
          <p:cNvPr id="21" name="TextBox 20"/>
          <p:cNvSpPr txBox="1"/>
          <p:nvPr/>
        </p:nvSpPr>
        <p:spPr>
          <a:xfrm>
            <a:off x="1258903" y="3287739"/>
            <a:ext cx="5451088" cy="400110"/>
          </a:xfrm>
          <a:prstGeom prst="rect">
            <a:avLst/>
          </a:prstGeom>
          <a:noFill/>
        </p:spPr>
        <p:txBody>
          <a:bodyPr wrap="square" rtlCol="0">
            <a:spAutoFit/>
          </a:bodyPr>
          <a:lstStyle/>
          <a:p>
            <a:pPr algn="ctr"/>
            <a:r>
              <a:rPr lang="en-US" sz="2000"/>
              <a:t>why don't we do the </a:t>
            </a:r>
            <a:r>
              <a:rPr lang="en-US" sz="2000" b="1"/>
              <a:t>inverse of splitting?</a:t>
            </a:r>
            <a:endParaRPr lang="en-US" sz="2000" dirty="0"/>
          </a:p>
        </p:txBody>
      </p:sp>
    </p:spTree>
    <p:extLst>
      <p:ext uri="{BB962C8B-B14F-4D97-AF65-F5344CB8AC3E}">
        <p14:creationId xmlns:p14="http://schemas.microsoft.com/office/powerpoint/2010/main" val="351073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1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20" grpId="0"/>
      <p:bldP spid="16" grpId="0"/>
      <p:bldP spid="21"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7107</TotalTime>
  <Words>1834</Words>
  <Application>Microsoft Macintosh PowerPoint</Application>
  <PresentationFormat>On-screen Show (16:10)</PresentationFormat>
  <Paragraphs>263</Paragraphs>
  <Slides>25</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Consolas</vt:lpstr>
      <vt:lpstr>Courier New</vt:lpstr>
      <vt:lpstr>Segoe UI</vt:lpstr>
      <vt:lpstr>Segoe WP Semibold</vt:lpstr>
      <vt:lpstr>Trebuchet MS</vt:lpstr>
      <vt:lpstr>Wingdings</vt:lpstr>
      <vt:lpstr>1_02 - C - Basics</vt:lpstr>
      <vt:lpstr>OS – Memory Deallocation</vt:lpstr>
      <vt:lpstr>Class announcements</vt:lpstr>
      <vt:lpstr>Let's revisit this…</vt:lpstr>
      <vt:lpstr>You can't always get what you want (animated)</vt:lpstr>
      <vt:lpstr>Splitting a free block (animated)</vt:lpstr>
      <vt:lpstr>Extending the heap</vt:lpstr>
      <vt:lpstr>Heap Deallocation</vt:lpstr>
      <vt:lpstr>A lot easier</vt:lpstr>
      <vt:lpstr>OK, there's a complication</vt:lpstr>
      <vt:lpstr>Coalescing</vt:lpstr>
      <vt:lpstr>Can you have more than two free blocks in a row?</vt:lpstr>
      <vt:lpstr>Making allocation faster</vt:lpstr>
      <vt:lpstr>Expect the.. expected</vt:lpstr>
      <vt:lpstr>Musical chairs</vt:lpstr>
      <vt:lpstr>Quick-fit</vt:lpstr>
      <vt:lpstr>Throw it in the bin</vt:lpstr>
      <vt:lpstr>Memory Pooling</vt:lpstr>
      <vt:lpstr>Expect the.. expected</vt:lpstr>
      <vt:lpstr>Adult swim (animated)</vt:lpstr>
      <vt:lpstr>You can’t please everyone</vt:lpstr>
      <vt:lpstr>Heap compaction??</vt:lpstr>
      <vt:lpstr>Move down!!!!!</vt:lpstr>
      <vt:lpstr>Intractable</vt:lpstr>
      <vt:lpstr>Tractable (animated)</vt:lpstr>
      <vt:lpstr>Wellllll guess what, we can't do it in 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350</cp:revision>
  <dcterms:created xsi:type="dcterms:W3CDTF">2017-01-24T02:14:22Z</dcterms:created>
  <dcterms:modified xsi:type="dcterms:W3CDTF">2024-02-08T02:31:48Z</dcterms:modified>
</cp:coreProperties>
</file>